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7" r:id="rId2"/>
    <p:sldId id="258" r:id="rId3"/>
    <p:sldId id="262" r:id="rId4"/>
    <p:sldId id="266" r:id="rId5"/>
    <p:sldId id="267" r:id="rId6"/>
    <p:sldId id="268" r:id="rId7"/>
    <p:sldId id="256" r:id="rId8"/>
    <p:sldId id="265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5" r:id="rId27"/>
    <p:sldId id="287" r:id="rId28"/>
    <p:sldId id="28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4"/>
    <p:restoredTop sz="96327"/>
  </p:normalViewPr>
  <p:slideViewPr>
    <p:cSldViewPr snapToGrid="0">
      <p:cViewPr varScale="1">
        <p:scale>
          <a:sx n="154" d="100"/>
          <a:sy n="154" d="100"/>
        </p:scale>
        <p:origin x="21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5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3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9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77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3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6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5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4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4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8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3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7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6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6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8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0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1B41B6-3BC0-C84F-B65E-2AB3E3E27C54}" type="datetimeFigureOut">
              <a:rPr lang="en-US" smtClean="0"/>
              <a:t>8/1/23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7E5A41-F52E-4944-9E56-A8641821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7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FAD3-4798-F480-6FB3-996A65E97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41783"/>
            <a:ext cx="8689976" cy="2544417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Anesth</a:t>
            </a:r>
            <a:r>
              <a:rPr lang="en-US" dirty="0">
                <a:solidFill>
                  <a:srgbClr val="000000"/>
                </a:solidFill>
              </a:rPr>
              <a:t>etic Considerations for Patients with Preeclampsia</a:t>
            </a:r>
            <a:br>
              <a:rPr lang="en-US" b="0" i="0" dirty="0">
                <a:solidFill>
                  <a:srgbClr val="000000"/>
                </a:solidFill>
                <a:effectLst/>
                <a:latin typeface="Times" pitchFamily="2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18C09-7E6C-B6F3-6F08-8BDB516AB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Lawrence Weinstein, MD</a:t>
            </a:r>
          </a:p>
          <a:p>
            <a:r>
              <a:rPr lang="en-US" dirty="0"/>
              <a:t>University of California, San Diego</a:t>
            </a:r>
          </a:p>
          <a:p>
            <a:r>
              <a:rPr lang="en-US" dirty="0"/>
              <a:t>August 12, 2023</a:t>
            </a:r>
          </a:p>
        </p:txBody>
      </p:sp>
    </p:spTree>
    <p:extLst>
      <p:ext uri="{BB962C8B-B14F-4D97-AF65-F5344CB8AC3E}">
        <p14:creationId xmlns:p14="http://schemas.microsoft.com/office/powerpoint/2010/main" val="401062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0D3B-6720-70C6-50C0-81B2BB20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8645"/>
            <a:ext cx="10364451" cy="1596177"/>
          </a:xfrm>
        </p:spPr>
        <p:txBody>
          <a:bodyPr/>
          <a:lstStyle/>
          <a:p>
            <a:r>
              <a:rPr lang="en-US" dirty="0"/>
              <a:t>Preeclampsia: severe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28FE-3042-A015-FEE8-26D1409547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7696"/>
            <a:ext cx="10363826" cy="4949952"/>
          </a:xfrm>
        </p:spPr>
        <p:txBody>
          <a:bodyPr/>
          <a:lstStyle/>
          <a:p>
            <a:r>
              <a:rPr lang="en-US" dirty="0"/>
              <a:t>We no longer us the terms mild and severe preeclampsia</a:t>
            </a:r>
          </a:p>
          <a:p>
            <a:r>
              <a:rPr lang="en-US" dirty="0"/>
              <a:t>Preeclampsia is </a:t>
            </a:r>
            <a:r>
              <a:rPr lang="en-US" b="1" dirty="0"/>
              <a:t>with or without severe features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Severe features indicate end organ damage</a:t>
            </a:r>
          </a:p>
          <a:p>
            <a:pPr lvl="2"/>
            <a:r>
              <a:rPr lang="en-US" b="1" dirty="0"/>
              <a:t>Blood pressure </a:t>
            </a:r>
            <a:r>
              <a:rPr lang="en-US" dirty="0"/>
              <a:t>criteria: </a:t>
            </a:r>
            <a:r>
              <a:rPr lang="en-US" b="1" i="1" dirty="0"/>
              <a:t>systolic bp &gt; 160 </a:t>
            </a:r>
            <a:r>
              <a:rPr lang="en-US" dirty="0"/>
              <a:t>or </a:t>
            </a:r>
            <a:r>
              <a:rPr lang="en-US" b="1" dirty="0"/>
              <a:t>diastolic bp &gt; 110</a:t>
            </a:r>
          </a:p>
          <a:p>
            <a:pPr lvl="2"/>
            <a:r>
              <a:rPr lang="en-US" b="1" dirty="0" err="1"/>
              <a:t>Cns</a:t>
            </a:r>
            <a:r>
              <a:rPr lang="en-US" dirty="0"/>
              <a:t>: headache, visual disturbances, papilledema, clonus, </a:t>
            </a:r>
            <a:r>
              <a:rPr lang="en-US" b="1" dirty="0"/>
              <a:t>seizure</a:t>
            </a:r>
          </a:p>
          <a:p>
            <a:pPr lvl="2"/>
            <a:r>
              <a:rPr lang="en-US" b="1" dirty="0"/>
              <a:t>Pulmonary</a:t>
            </a:r>
            <a:r>
              <a:rPr lang="en-US" dirty="0"/>
              <a:t>: pulmonary </a:t>
            </a:r>
            <a:r>
              <a:rPr lang="en-US" b="1" dirty="0"/>
              <a:t>edema</a:t>
            </a:r>
            <a:r>
              <a:rPr lang="en-US" dirty="0"/>
              <a:t>, low oxygen saturation</a:t>
            </a:r>
          </a:p>
          <a:p>
            <a:pPr lvl="2"/>
            <a:r>
              <a:rPr lang="en-US" b="1" dirty="0"/>
              <a:t>GI/hepatic</a:t>
            </a:r>
            <a:r>
              <a:rPr lang="en-US" dirty="0"/>
              <a:t>: elevated LFT’s (double normal), RUQ pain</a:t>
            </a:r>
          </a:p>
          <a:p>
            <a:pPr lvl="2"/>
            <a:r>
              <a:rPr lang="en-US" b="1" dirty="0"/>
              <a:t>Hematological</a:t>
            </a:r>
            <a:r>
              <a:rPr lang="en-US" dirty="0"/>
              <a:t>: hemolysis, </a:t>
            </a:r>
            <a:r>
              <a:rPr lang="en-US" b="1" i="1" dirty="0"/>
              <a:t>thrombocytopenia &lt; 100,000</a:t>
            </a:r>
            <a:r>
              <a:rPr lang="en-US" dirty="0"/>
              <a:t>, coagulopathy</a:t>
            </a:r>
          </a:p>
          <a:p>
            <a:pPr lvl="2"/>
            <a:r>
              <a:rPr lang="en-US" b="1" dirty="0"/>
              <a:t>Renal</a:t>
            </a:r>
            <a:r>
              <a:rPr lang="en-US" dirty="0"/>
              <a:t>: doubling of pregnant baseline creatinine or creatinine &gt; 1.1 mg/dl</a:t>
            </a:r>
          </a:p>
          <a:p>
            <a:pPr lvl="2"/>
            <a:r>
              <a:rPr lang="en-US" b="1" dirty="0"/>
              <a:t>Uteroplacental/fetal</a:t>
            </a:r>
            <a:r>
              <a:rPr lang="en-US" dirty="0"/>
              <a:t>: abruption, IUGR, umbilical artery/uterine artery blood flow</a:t>
            </a:r>
          </a:p>
          <a:p>
            <a:pPr lvl="3"/>
            <a:r>
              <a:rPr lang="en-US" dirty="0"/>
              <a:t>Absent or reversed end diastolic flow</a:t>
            </a:r>
          </a:p>
        </p:txBody>
      </p:sp>
    </p:spTree>
    <p:extLst>
      <p:ext uri="{BB962C8B-B14F-4D97-AF65-F5344CB8AC3E}">
        <p14:creationId xmlns:p14="http://schemas.microsoft.com/office/powerpoint/2010/main" val="68172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AB97-8AE6-3BFA-279E-55E044C8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30353"/>
            <a:ext cx="10364451" cy="948156"/>
          </a:xfrm>
        </p:spPr>
        <p:txBody>
          <a:bodyPr/>
          <a:lstStyle/>
          <a:p>
            <a:r>
              <a:rPr lang="en-US" dirty="0"/>
              <a:t>Preeclampsia: treatment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2DFB-5DF5-1490-F93A-C50156462B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560" y="1706880"/>
            <a:ext cx="4084320" cy="462076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Delivery</a:t>
            </a:r>
            <a:r>
              <a:rPr lang="en-US" dirty="0"/>
              <a:t> of the placenta is the ultimate treatment</a:t>
            </a:r>
            <a:endParaRPr lang="en-US" b="1" dirty="0"/>
          </a:p>
          <a:p>
            <a:pPr lvl="1"/>
            <a:r>
              <a:rPr lang="en-US" dirty="0"/>
              <a:t>Timing of delivery must balance fetal development and maternal morbidity</a:t>
            </a:r>
          </a:p>
          <a:p>
            <a:pPr lvl="1"/>
            <a:r>
              <a:rPr lang="en-US" dirty="0"/>
              <a:t>For preeclampsia without severe features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bp management and close observation </a:t>
            </a:r>
          </a:p>
          <a:p>
            <a:pPr lvl="1"/>
            <a:r>
              <a:rPr lang="en-US" dirty="0"/>
              <a:t>Delivery can be vaginal if no progressive severe features</a:t>
            </a:r>
          </a:p>
          <a:p>
            <a:pPr lvl="1"/>
            <a:r>
              <a:rPr lang="en-US" dirty="0"/>
              <a:t>Worsening severe features </a:t>
            </a:r>
            <a:r>
              <a:rPr lang="en-US" dirty="0">
                <a:sym typeface="Wingdings" pitchFamily="2" charset="2"/>
              </a:rPr>
              <a:t> urgent c-section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CB5E3-EDBC-78C7-8F1E-E100E368AE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64608" y="1706879"/>
            <a:ext cx="6998208" cy="4620767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Preeclampsia with severe features:</a:t>
            </a:r>
          </a:p>
          <a:p>
            <a:pPr lvl="2"/>
            <a:r>
              <a:rPr lang="en-US" b="1" dirty="0"/>
              <a:t>Prompt treatment of severe range htn </a:t>
            </a:r>
          </a:p>
          <a:p>
            <a:pPr lvl="2"/>
            <a:r>
              <a:rPr lang="en-US" b="1" dirty="0"/>
              <a:t>Seizure prophylaxis </a:t>
            </a:r>
            <a:r>
              <a:rPr lang="en-US" dirty="0"/>
              <a:t>with magnesium</a:t>
            </a:r>
          </a:p>
          <a:p>
            <a:pPr lvl="2"/>
            <a:r>
              <a:rPr lang="en-US" b="1" dirty="0"/>
              <a:t>Deliver imminently </a:t>
            </a:r>
            <a:r>
              <a:rPr lang="en-US" dirty="0"/>
              <a:t>for: </a:t>
            </a:r>
          </a:p>
          <a:p>
            <a:pPr lvl="3"/>
            <a:r>
              <a:rPr lang="en-US" sz="1600" dirty="0"/>
              <a:t>Uncontrolled severe range BP despite multiple iv meds</a:t>
            </a:r>
          </a:p>
          <a:p>
            <a:pPr lvl="3"/>
            <a:r>
              <a:rPr lang="en-US" sz="1600" dirty="0"/>
              <a:t>Pulmonary edema/maternal hypoxia</a:t>
            </a:r>
          </a:p>
          <a:p>
            <a:pPr lvl="3"/>
            <a:r>
              <a:rPr lang="en-US" sz="1600" dirty="0"/>
              <a:t>Progressively rising </a:t>
            </a:r>
            <a:r>
              <a:rPr lang="en-US" sz="1600" dirty="0" err="1"/>
              <a:t>lft’s</a:t>
            </a:r>
            <a:r>
              <a:rPr lang="en-US" sz="1600" dirty="0"/>
              <a:t>, creatinine</a:t>
            </a:r>
          </a:p>
          <a:p>
            <a:pPr lvl="3"/>
            <a:r>
              <a:rPr lang="en-US" sz="1600" dirty="0"/>
              <a:t>Worsening thrombocytopenia</a:t>
            </a:r>
          </a:p>
          <a:p>
            <a:pPr lvl="3"/>
            <a:r>
              <a:rPr lang="en-US" sz="1600" dirty="0"/>
              <a:t>Worsening </a:t>
            </a:r>
            <a:r>
              <a:rPr lang="en-US" sz="1600" dirty="0" err="1"/>
              <a:t>cns</a:t>
            </a:r>
            <a:r>
              <a:rPr lang="en-US" sz="1600" dirty="0"/>
              <a:t> symptoms</a:t>
            </a:r>
          </a:p>
          <a:p>
            <a:pPr lvl="3"/>
            <a:r>
              <a:rPr lang="en-US" sz="1600" dirty="0"/>
              <a:t>Placental abruption</a:t>
            </a:r>
          </a:p>
          <a:p>
            <a:pPr lvl="3"/>
            <a:r>
              <a:rPr lang="en-US" sz="1600" dirty="0"/>
              <a:t>Non-reassuring fetal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06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C0450C-CC21-8C75-69B8-0FE2D59C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Severe range blood pressure</a:t>
            </a:r>
            <a:r>
              <a:rPr lang="en-US" dirty="0"/>
              <a:t>: why we care!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91BC2-34AD-C753-6639-5E34DDB7BE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080" y="1981200"/>
            <a:ext cx="11120433" cy="3830319"/>
          </a:xfrm>
        </p:spPr>
        <p:txBody>
          <a:bodyPr/>
          <a:lstStyle/>
          <a:p>
            <a:r>
              <a:rPr lang="en-US" dirty="0"/>
              <a:t>Severe range htn is sbp &gt; 160 mm hg or dbp &gt; 110 mm hg</a:t>
            </a:r>
          </a:p>
          <a:p>
            <a:r>
              <a:rPr lang="en-US" dirty="0"/>
              <a:t>Sbp &gt; 160 mm hg is associated with elevated risk of </a:t>
            </a:r>
            <a:r>
              <a:rPr lang="en-US" b="1" dirty="0"/>
              <a:t>hemorrhagic stroke</a:t>
            </a:r>
          </a:p>
          <a:p>
            <a:pPr lvl="1"/>
            <a:r>
              <a:rPr lang="en-US" dirty="0"/>
              <a:t>Stroke is leading cause of death in preeclampsia</a:t>
            </a:r>
          </a:p>
          <a:p>
            <a:pPr lvl="1"/>
            <a:r>
              <a:rPr lang="en-US" dirty="0"/>
              <a:t>Severe range htn above sbp 180 mm hg is a hypertensive crisis and needs immediate treatment</a:t>
            </a:r>
          </a:p>
          <a:p>
            <a:r>
              <a:rPr lang="en-US" dirty="0"/>
              <a:t>First line iv meds are labetalol and hydralazine</a:t>
            </a:r>
          </a:p>
          <a:p>
            <a:pPr lvl="1"/>
            <a:r>
              <a:rPr lang="en-US" dirty="0"/>
              <a:t>Anesthesia providers can consider nicardipine in the operating room (fast &amp; short acting)</a:t>
            </a:r>
          </a:p>
          <a:p>
            <a:r>
              <a:rPr lang="en-US" dirty="0"/>
              <a:t>If no iv access </a:t>
            </a:r>
            <a:r>
              <a:rPr lang="en-US" dirty="0">
                <a:sym typeface="Wingdings" pitchFamily="2" charset="2"/>
              </a:rPr>
              <a:t> oral nifedipine drug of choice while establishing access</a:t>
            </a:r>
          </a:p>
          <a:p>
            <a:r>
              <a:rPr lang="en-US" dirty="0">
                <a:sym typeface="Wingdings" pitchFamily="2" charset="2"/>
              </a:rPr>
              <a:t>Persistently severe range htn  urgent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3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097F-BAB9-750C-331C-69C88087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30837"/>
            <a:ext cx="10364451" cy="1596177"/>
          </a:xfrm>
        </p:spPr>
        <p:txBody>
          <a:bodyPr>
            <a:normAutofit/>
          </a:bodyPr>
          <a:lstStyle/>
          <a:p>
            <a:r>
              <a:rPr lang="en-US" sz="3200" b="1" dirty="0"/>
              <a:t>Edema</a:t>
            </a:r>
            <a:r>
              <a:rPr lang="en-US" sz="3200" dirty="0"/>
              <a:t>: no longer diagnostic but still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FBE37-C388-D677-0E8C-6EC8E27AE8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34160"/>
            <a:ext cx="10363826" cy="42570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inflammatory mediators cause injury to maternal vasculature</a:t>
            </a:r>
          </a:p>
          <a:p>
            <a:pPr lvl="1"/>
            <a:r>
              <a:rPr lang="en-US" dirty="0"/>
              <a:t>Increased vasoconstriction </a:t>
            </a:r>
            <a:r>
              <a:rPr lang="en-US" dirty="0">
                <a:sym typeface="Wingdings" pitchFamily="2" charset="2"/>
              </a:rPr>
              <a:t> HTN and </a:t>
            </a:r>
            <a:r>
              <a:rPr lang="en-US" b="1" i="1" dirty="0">
                <a:sym typeface="Wingdings" pitchFamily="2" charset="2"/>
              </a:rPr>
              <a:t>increased hydrostatic pressures</a:t>
            </a:r>
            <a:endParaRPr lang="en-US" b="1" i="1" dirty="0"/>
          </a:p>
          <a:p>
            <a:pPr lvl="1"/>
            <a:r>
              <a:rPr lang="en-US" dirty="0"/>
              <a:t>Endothelial injury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i="1" dirty="0">
                <a:sym typeface="Wingdings" pitchFamily="2" charset="2"/>
              </a:rPr>
              <a:t>increased vascular permeability</a:t>
            </a:r>
          </a:p>
          <a:p>
            <a:pPr lvl="1"/>
            <a:r>
              <a:rPr lang="en-US" dirty="0">
                <a:sym typeface="Wingdings" pitchFamily="2" charset="2"/>
              </a:rPr>
              <a:t>Renal injury leads to proteinuria  </a:t>
            </a:r>
            <a:r>
              <a:rPr lang="en-US" b="1" i="1" dirty="0">
                <a:sym typeface="Wingdings" pitchFamily="2" charset="2"/>
              </a:rPr>
              <a:t>decreased plasma oncotic pressure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All three factors Predispose to edema</a:t>
            </a:r>
          </a:p>
          <a:p>
            <a:pPr lvl="2"/>
            <a:r>
              <a:rPr lang="en-US" dirty="0">
                <a:sym typeface="Wingdings" pitchFamily="2" charset="2"/>
              </a:rPr>
              <a:t>Edema can be present anywhere and contributes to morbidity and </a:t>
            </a:r>
            <a:r>
              <a:rPr lang="en-US" b="1" dirty="0">
                <a:sym typeface="Wingdings" pitchFamily="2" charset="2"/>
              </a:rPr>
              <a:t>anesthetic risk</a:t>
            </a:r>
          </a:p>
          <a:p>
            <a:pPr lvl="3"/>
            <a:r>
              <a:rPr lang="en-US" dirty="0">
                <a:sym typeface="Wingdings" pitchFamily="2" charset="2"/>
              </a:rPr>
              <a:t>Pulmonary edema – affects about 3% or preeclamptic patients – medical emergency</a:t>
            </a:r>
          </a:p>
          <a:p>
            <a:pPr lvl="4"/>
            <a:r>
              <a:rPr lang="en-US" dirty="0">
                <a:sym typeface="Wingdings" pitchFamily="2" charset="2"/>
              </a:rPr>
              <a:t>Emergent delivery and airway/respiratory support</a:t>
            </a:r>
          </a:p>
          <a:p>
            <a:pPr lvl="3"/>
            <a:r>
              <a:rPr lang="en-US" dirty="0">
                <a:sym typeface="Wingdings" pitchFamily="2" charset="2"/>
              </a:rPr>
              <a:t>Airway edema may make laryngoscopy and intubation more challenging</a:t>
            </a:r>
          </a:p>
          <a:p>
            <a:pPr lvl="3"/>
            <a:r>
              <a:rPr lang="en-US" dirty="0">
                <a:sym typeface="Wingdings" pitchFamily="2" charset="2"/>
              </a:rPr>
              <a:t>Peripheral edema makes iv access more challenging</a:t>
            </a:r>
          </a:p>
          <a:p>
            <a:pPr lvl="3"/>
            <a:r>
              <a:rPr lang="en-US" dirty="0">
                <a:sym typeface="Wingdings" pitchFamily="2" charset="2"/>
              </a:rPr>
              <a:t>Back edema can make neuraxial anesthesia more difficult</a:t>
            </a:r>
          </a:p>
          <a:p>
            <a:pPr lvl="3"/>
            <a:r>
              <a:rPr lang="en-US" dirty="0">
                <a:sym typeface="Wingdings" pitchFamily="2" charset="2"/>
              </a:rPr>
              <a:t>Volume resuscitation can be tricky for fear of worsening edema</a:t>
            </a:r>
          </a:p>
          <a:p>
            <a:pPr lvl="3"/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9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FC2E-80BC-3048-9C21-1B0F5EE4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20677"/>
            <a:ext cx="10364451" cy="1596177"/>
          </a:xfrm>
        </p:spPr>
        <p:txBody>
          <a:bodyPr/>
          <a:lstStyle/>
          <a:p>
            <a:r>
              <a:rPr lang="en-US" b="1" dirty="0"/>
              <a:t>Hematologic severe features</a:t>
            </a:r>
            <a:r>
              <a:rPr lang="en-US" dirty="0"/>
              <a:t>: why we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55A74-18AC-CE1D-E90F-47F8652959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120" y="1808480"/>
            <a:ext cx="10952480" cy="4267200"/>
          </a:xfrm>
        </p:spPr>
        <p:txBody>
          <a:bodyPr/>
          <a:lstStyle/>
          <a:p>
            <a:r>
              <a:rPr lang="en-US" dirty="0"/>
              <a:t>hematologic changes have perhaps the greatest impact on anesthetic risks &amp; options</a:t>
            </a:r>
          </a:p>
          <a:p>
            <a:r>
              <a:rPr lang="en-US" b="1" dirty="0"/>
              <a:t>Thrombocytopenia</a:t>
            </a:r>
            <a:r>
              <a:rPr lang="en-US" dirty="0"/>
              <a:t> is a common severe feature</a:t>
            </a:r>
          </a:p>
          <a:p>
            <a:pPr lvl="1"/>
            <a:r>
              <a:rPr lang="en-US" dirty="0"/>
              <a:t>Endothelial dysfunction stimulates platelet activation and consumption</a:t>
            </a:r>
          </a:p>
          <a:p>
            <a:pPr lvl="1"/>
            <a:r>
              <a:rPr lang="en-US" dirty="0"/>
              <a:t>Significantly low platelets may contraindicate neuraxial anesthesia</a:t>
            </a:r>
          </a:p>
          <a:p>
            <a:pPr lvl="2"/>
            <a:r>
              <a:rPr lang="en-US" dirty="0"/>
              <a:t>Most studies agree that neuraxial anesthesia safe at platelet &gt; 70,000</a:t>
            </a:r>
          </a:p>
          <a:p>
            <a:pPr lvl="3"/>
            <a:r>
              <a:rPr lang="en-US" dirty="0"/>
              <a:t>In absence of other coagulation abnormalities</a:t>
            </a:r>
          </a:p>
          <a:p>
            <a:pPr lvl="2"/>
            <a:r>
              <a:rPr lang="en-US" dirty="0"/>
              <a:t>If platelets &gt; 100,000 and no clinical bleeding </a:t>
            </a:r>
            <a:r>
              <a:rPr lang="en-US" dirty="0">
                <a:sym typeface="Wingdings" pitchFamily="2" charset="2"/>
              </a:rPr>
              <a:t> ok for neuraxial anesthesia</a:t>
            </a:r>
          </a:p>
          <a:p>
            <a:pPr lvl="2"/>
            <a:r>
              <a:rPr lang="en-US" dirty="0">
                <a:sym typeface="Wingdings" pitchFamily="2" charset="2"/>
              </a:rPr>
              <a:t>If  60,000 &lt; platelets &lt;100,000  examine Pt/</a:t>
            </a:r>
            <a:r>
              <a:rPr lang="en-US" dirty="0" err="1">
                <a:sym typeface="Wingdings" pitchFamily="2" charset="2"/>
              </a:rPr>
              <a:t>ptt</a:t>
            </a:r>
            <a:r>
              <a:rPr lang="en-US" dirty="0">
                <a:sym typeface="Wingdings" pitchFamily="2" charset="2"/>
              </a:rPr>
              <a:t>, fibrinogen and trends</a:t>
            </a:r>
          </a:p>
          <a:p>
            <a:pPr lvl="3"/>
            <a:r>
              <a:rPr lang="en-US" dirty="0">
                <a:sym typeface="Wingdings" pitchFamily="2" charset="2"/>
              </a:rPr>
              <a:t>May be developing </a:t>
            </a:r>
            <a:r>
              <a:rPr lang="en-US" b="1" dirty="0" err="1">
                <a:sym typeface="Wingdings" pitchFamily="2" charset="2"/>
              </a:rPr>
              <a:t>dic</a:t>
            </a:r>
            <a:r>
              <a:rPr lang="en-US" dirty="0">
                <a:sym typeface="Wingdings" pitchFamily="2" charset="2"/>
              </a:rPr>
              <a:t> if </a:t>
            </a:r>
            <a:r>
              <a:rPr lang="en-US" dirty="0" err="1">
                <a:sym typeface="Wingdings" pitchFamily="2" charset="2"/>
              </a:rPr>
              <a:t>coags</a:t>
            </a:r>
            <a:r>
              <a:rPr lang="en-US" dirty="0">
                <a:sym typeface="Wingdings" pitchFamily="2" charset="2"/>
              </a:rPr>
              <a:t> and fibrinogen are abnormal</a:t>
            </a:r>
          </a:p>
          <a:p>
            <a:pPr lvl="3"/>
            <a:r>
              <a:rPr lang="en-US" dirty="0">
                <a:sym typeface="Wingdings" pitchFamily="2" charset="2"/>
              </a:rPr>
              <a:t>Must balance maternal benefit vs. risk of epidural hematoma</a:t>
            </a:r>
          </a:p>
          <a:p>
            <a:pPr lvl="2"/>
            <a:r>
              <a:rPr lang="en-US" dirty="0">
                <a:sym typeface="Wingdings" pitchFamily="2" charset="2"/>
              </a:rPr>
              <a:t>Spinals may have lower hematoma risk than epidural given smaller needle &amp; lack of catheter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6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BFFB-8AB3-2458-16C1-3DD4CFED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34" y="323877"/>
            <a:ext cx="10364451" cy="1210283"/>
          </a:xfrm>
        </p:spPr>
        <p:txBody>
          <a:bodyPr/>
          <a:lstStyle/>
          <a:p>
            <a:r>
              <a:rPr lang="en-US" b="1" dirty="0"/>
              <a:t>Eclampsia</a:t>
            </a:r>
            <a:r>
              <a:rPr lang="en-US" dirty="0"/>
              <a:t>: seizure prevention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8EF50-C33B-8A68-321A-4B8C5B415A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34" y="1412240"/>
            <a:ext cx="10688946" cy="4827243"/>
          </a:xfrm>
        </p:spPr>
        <p:txBody>
          <a:bodyPr/>
          <a:lstStyle/>
          <a:p>
            <a:r>
              <a:rPr lang="en-US" b="1" i="1" dirty="0"/>
              <a:t>Eclampsia</a:t>
            </a:r>
            <a:r>
              <a:rPr lang="en-US" dirty="0"/>
              <a:t> signifies severe disease – associated with stroke, cardiac arrest &amp; death</a:t>
            </a:r>
          </a:p>
          <a:p>
            <a:pPr lvl="1"/>
            <a:r>
              <a:rPr lang="en-US" dirty="0"/>
              <a:t>Mortality about 3%</a:t>
            </a:r>
          </a:p>
          <a:p>
            <a:pPr lvl="1"/>
            <a:r>
              <a:rPr lang="en-US" dirty="0"/>
              <a:t>Seizure requires prompt treatment with magnesium sulfate first line agent</a:t>
            </a:r>
          </a:p>
          <a:p>
            <a:pPr lvl="2"/>
            <a:r>
              <a:rPr lang="en-US" dirty="0"/>
              <a:t>Reduced chance of death compared with benzodiazepines</a:t>
            </a:r>
          </a:p>
          <a:p>
            <a:pPr lvl="2"/>
            <a:r>
              <a:rPr lang="en-US" dirty="0"/>
              <a:t>If magnesium delayed, anesthesia provider can treat with midazolam or propofol</a:t>
            </a:r>
          </a:p>
          <a:p>
            <a:pPr lvl="3"/>
            <a:r>
              <a:rPr lang="en-US" dirty="0"/>
              <a:t>Be prepared to manage airway</a:t>
            </a:r>
          </a:p>
          <a:p>
            <a:pPr lvl="1"/>
            <a:r>
              <a:rPr lang="en-US" dirty="0"/>
              <a:t>May need emergent c-section with general anesthesia</a:t>
            </a:r>
          </a:p>
          <a:p>
            <a:pPr lvl="2"/>
            <a:r>
              <a:rPr lang="en-US" dirty="0"/>
              <a:t>All patients with preeclampsia should have a thorough airway exam on admission</a:t>
            </a:r>
          </a:p>
          <a:p>
            <a:pPr lvl="2"/>
            <a:r>
              <a:rPr lang="en-US" dirty="0"/>
              <a:t>Ob or should always have backup airway equipment available</a:t>
            </a:r>
          </a:p>
          <a:p>
            <a:r>
              <a:rPr lang="en-US" dirty="0"/>
              <a:t>Parturients with severe features on magnesium infusions for seizure prophylaxis</a:t>
            </a:r>
          </a:p>
          <a:p>
            <a:pPr lvl="1"/>
            <a:r>
              <a:rPr lang="en-US" dirty="0"/>
              <a:t>Therapeutic levels about 4- 7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pPr lvl="1"/>
            <a:r>
              <a:rPr lang="en-US" dirty="0"/>
              <a:t>Must be aware of side effects and signs of toxicity</a:t>
            </a:r>
          </a:p>
        </p:txBody>
      </p:sp>
    </p:spTree>
    <p:extLst>
      <p:ext uri="{BB962C8B-B14F-4D97-AF65-F5344CB8AC3E}">
        <p14:creationId xmlns:p14="http://schemas.microsoft.com/office/powerpoint/2010/main" val="338762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84C0-AC11-B29A-0BAD-83E1757B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22046"/>
            <a:ext cx="10364451" cy="1008264"/>
          </a:xfrm>
        </p:spPr>
        <p:txBody>
          <a:bodyPr>
            <a:normAutofit/>
          </a:bodyPr>
          <a:lstStyle/>
          <a:p>
            <a:r>
              <a:rPr lang="en-US" sz="3200" b="1" dirty="0"/>
              <a:t>Magnesium</a:t>
            </a:r>
            <a:r>
              <a:rPr lang="en-US" sz="3200" dirty="0"/>
              <a:t>: side effects and anesthetic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1B51-1F6C-05C7-7F40-B61618EDA9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414" y="1623714"/>
            <a:ext cx="7446336" cy="4965403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Magnesium</a:t>
            </a:r>
            <a:r>
              <a:rPr lang="en-US" sz="1800" dirty="0"/>
              <a:t>: smooth &amp; skeletal muscle relaxant</a:t>
            </a:r>
          </a:p>
          <a:p>
            <a:pPr lvl="1"/>
            <a:r>
              <a:rPr lang="en-US" sz="1600" dirty="0"/>
              <a:t>Smooth muscle side effects</a:t>
            </a:r>
          </a:p>
          <a:p>
            <a:pPr lvl="2"/>
            <a:r>
              <a:rPr lang="en-US" sz="1400" dirty="0"/>
              <a:t>Hypotension – helps bp control in preeclampsia</a:t>
            </a:r>
          </a:p>
          <a:p>
            <a:pPr lvl="2"/>
            <a:r>
              <a:rPr lang="en-US" sz="1400" dirty="0"/>
              <a:t>Uterine atony</a:t>
            </a:r>
          </a:p>
          <a:p>
            <a:pPr lvl="1"/>
            <a:r>
              <a:rPr lang="en-US" sz="1600" dirty="0"/>
              <a:t>Skeletal muscle side effects</a:t>
            </a:r>
          </a:p>
          <a:p>
            <a:pPr lvl="2"/>
            <a:r>
              <a:rPr lang="en-US" sz="1400" dirty="0"/>
              <a:t>Diminished deep tendon reflexes</a:t>
            </a:r>
          </a:p>
          <a:p>
            <a:pPr lvl="2"/>
            <a:r>
              <a:rPr lang="en-US" sz="1400" dirty="0"/>
              <a:t>Hypoventilation from accessory muscle or diaphragmatic weakness</a:t>
            </a:r>
          </a:p>
          <a:p>
            <a:pPr lvl="2"/>
            <a:r>
              <a:rPr lang="en-US" sz="1400" dirty="0"/>
              <a:t>Crosses placenta </a:t>
            </a:r>
            <a:r>
              <a:rPr lang="en-US" sz="1400" dirty="0">
                <a:sym typeface="Wingdings" pitchFamily="2" charset="2"/>
              </a:rPr>
              <a:t> decreased newborn muscle tone, respiratory depression &amp; apnea</a:t>
            </a:r>
          </a:p>
          <a:p>
            <a:pPr lvl="1"/>
            <a:r>
              <a:rPr lang="en-US" sz="1600" dirty="0">
                <a:sym typeface="Wingdings" pitchFamily="2" charset="2"/>
              </a:rPr>
              <a:t>Anesthetic considerations</a:t>
            </a:r>
          </a:p>
          <a:p>
            <a:pPr lvl="2"/>
            <a:r>
              <a:rPr lang="en-US" sz="1400" dirty="0">
                <a:sym typeface="Wingdings" pitchFamily="2" charset="2"/>
              </a:rPr>
              <a:t>Potentiates sensitivity to non-depolarizing muscle relaxants</a:t>
            </a:r>
          </a:p>
          <a:p>
            <a:pPr lvl="2"/>
            <a:r>
              <a:rPr lang="en-US" sz="1400" dirty="0"/>
              <a:t>High neuraxial block might be poorly tolerated with double hit on respiratory muscle strength</a:t>
            </a:r>
          </a:p>
          <a:p>
            <a:pPr lvl="1"/>
            <a:r>
              <a:rPr lang="en-US" sz="1600" dirty="0"/>
              <a:t>OVERDOSE TREATMENT </a:t>
            </a:r>
            <a:r>
              <a:rPr lang="en-US" sz="1600" dirty="0">
                <a:sym typeface="Wingdings" pitchFamily="2" charset="2"/>
              </a:rPr>
              <a:t> FIRST </a:t>
            </a:r>
            <a:r>
              <a:rPr lang="en-US" sz="1600" b="1" dirty="0">
                <a:sym typeface="Wingdings" pitchFamily="2" charset="2"/>
              </a:rPr>
              <a:t>STOP INFUSION</a:t>
            </a:r>
            <a:endParaRPr lang="en-US" sz="1600" b="1" dirty="0"/>
          </a:p>
          <a:p>
            <a:pPr lvl="2"/>
            <a:r>
              <a:rPr lang="en-US" sz="1400" dirty="0"/>
              <a:t>CALCIUM GLUCONATE OR CALCIUM CHLORIDE</a:t>
            </a:r>
          </a:p>
          <a:p>
            <a:pPr lvl="2"/>
            <a:r>
              <a:rPr lang="en-US" sz="1400" dirty="0"/>
              <a:t>SUPPORTIVE CARE OF AIRWAY, VENTILATION, &amp; CIRCULATION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4A9086-FBC5-D3F8-E6C1-CD831FDC8363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7559750" y="1623714"/>
          <a:ext cx="4316818" cy="45538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8699">
                  <a:extLst>
                    <a:ext uri="{9D8B030D-6E8A-4147-A177-3AD203B41FA5}">
                      <a16:colId xmlns:a16="http://schemas.microsoft.com/office/drawing/2014/main" val="474844644"/>
                    </a:ext>
                  </a:extLst>
                </a:gridCol>
                <a:gridCol w="3458119">
                  <a:extLst>
                    <a:ext uri="{9D8B030D-6E8A-4147-A177-3AD203B41FA5}">
                      <a16:colId xmlns:a16="http://schemas.microsoft.com/office/drawing/2014/main" val="906105889"/>
                    </a:ext>
                  </a:extLst>
                </a:gridCol>
              </a:tblGrid>
              <a:tr h="6836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Mg mEq/L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466753"/>
                  </a:ext>
                </a:extLst>
              </a:tr>
              <a:tr h="625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1.2 - 2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125962"/>
                  </a:ext>
                </a:extLst>
              </a:tr>
              <a:tr h="625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–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Therapeutic for seizure prophylaxis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353"/>
                  </a:ext>
                </a:extLst>
              </a:tr>
              <a:tr h="625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–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EKG changes (long PR, wide QRS)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976218"/>
                  </a:ext>
                </a:extLst>
              </a:tr>
              <a:tr h="6836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Muscle weakness, absent deep tendon reflexes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413730"/>
                  </a:ext>
                </a:extLst>
              </a:tr>
              <a:tr h="6836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SA/AV node block, respiratory paralysis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380007"/>
                  </a:ext>
                </a:extLst>
              </a:tr>
              <a:tr h="625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Cardiac arrest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720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51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5A7C3A-3363-D58F-C0C5-9D4932C6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41713"/>
            <a:ext cx="10364451" cy="1280688"/>
          </a:xfrm>
        </p:spPr>
        <p:txBody>
          <a:bodyPr/>
          <a:lstStyle/>
          <a:p>
            <a:r>
              <a:rPr lang="en-US" b="1" dirty="0"/>
              <a:t>Labor analgesia in preeclampsia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F052B5-82FB-D022-C1B9-0842FD7764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231900"/>
            <a:ext cx="11177251" cy="5359400"/>
          </a:xfrm>
        </p:spPr>
        <p:txBody>
          <a:bodyPr>
            <a:normAutofit/>
          </a:bodyPr>
          <a:lstStyle/>
          <a:p>
            <a:r>
              <a:rPr lang="en-US" dirty="0"/>
              <a:t>Many women with preeclampsia are eligible for vaginal delivery</a:t>
            </a:r>
          </a:p>
          <a:p>
            <a:r>
              <a:rPr lang="en-US" dirty="0"/>
              <a:t>Effective analgesia is important in the overall control of blood pressure</a:t>
            </a:r>
          </a:p>
          <a:p>
            <a:pPr lvl="1"/>
            <a:r>
              <a:rPr lang="en-US" dirty="0"/>
              <a:t>injured vasculature of preeclamptic patients is hyper-responsive to catecholamines</a:t>
            </a:r>
          </a:p>
          <a:p>
            <a:pPr lvl="2"/>
            <a:r>
              <a:rPr lang="en-US" dirty="0"/>
              <a:t>Pain increases circulating catecholamines </a:t>
            </a:r>
            <a:r>
              <a:rPr lang="en-US" dirty="0">
                <a:sym typeface="Wingdings" pitchFamily="2" charset="2"/>
              </a:rPr>
              <a:t> more htn</a:t>
            </a:r>
          </a:p>
          <a:p>
            <a:r>
              <a:rPr lang="en-US" dirty="0">
                <a:sym typeface="Wingdings" pitchFamily="2" charset="2"/>
              </a:rPr>
              <a:t>In the absence of contraindication, </a:t>
            </a:r>
            <a:r>
              <a:rPr lang="en-US" b="1" i="1" dirty="0">
                <a:sym typeface="Wingdings" pitchFamily="2" charset="2"/>
              </a:rPr>
              <a:t>early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b="1" i="1" dirty="0">
                <a:sym typeface="Wingdings" pitchFamily="2" charset="2"/>
              </a:rPr>
              <a:t>Lumbar epidural analgesia is preferred</a:t>
            </a:r>
          </a:p>
          <a:p>
            <a:pPr lvl="1"/>
            <a:r>
              <a:rPr lang="en-US" dirty="0">
                <a:sym typeface="Wingdings" pitchFamily="2" charset="2"/>
              </a:rPr>
              <a:t>Effective pain control without neonatal nor maternal respiratory depression</a:t>
            </a:r>
          </a:p>
          <a:p>
            <a:pPr lvl="1"/>
            <a:r>
              <a:rPr lang="en-US" dirty="0">
                <a:sym typeface="Wingdings" pitchFamily="2" charset="2"/>
              </a:rPr>
              <a:t>Hemodynamically stable when dosed incrementally</a:t>
            </a:r>
          </a:p>
          <a:p>
            <a:pPr lvl="1"/>
            <a:r>
              <a:rPr lang="en-US" dirty="0">
                <a:sym typeface="Wingdings" pitchFamily="2" charset="2"/>
              </a:rPr>
              <a:t>Provides a conduit to surgical anesthesia for urgent cesarean delivery</a:t>
            </a:r>
          </a:p>
          <a:p>
            <a:pPr lvl="1"/>
            <a:r>
              <a:rPr lang="en-US" dirty="0">
                <a:sym typeface="Wingdings" pitchFamily="2" charset="2"/>
              </a:rPr>
              <a:t>Improved intervillous blood flow</a:t>
            </a:r>
          </a:p>
          <a:p>
            <a:pPr lvl="1"/>
            <a:r>
              <a:rPr lang="en-US" i="1" dirty="0">
                <a:sym typeface="Wingdings" pitchFamily="2" charset="2"/>
              </a:rPr>
              <a:t>Any neuraxial anesthesia can cause hypotension</a:t>
            </a:r>
          </a:p>
          <a:p>
            <a:pPr lvl="2"/>
            <a:r>
              <a:rPr lang="en-US" dirty="0">
                <a:sym typeface="Wingdings" pitchFamily="2" charset="2"/>
              </a:rPr>
              <a:t>In setting of preeclampsia, fluid boluses should be carefully considered given edema risk</a:t>
            </a:r>
          </a:p>
          <a:p>
            <a:pPr lvl="2"/>
            <a:r>
              <a:rPr lang="en-US" dirty="0"/>
              <a:t>Avoid excessive bp drop – must consider fetal perfusion in setting of high resistance placenta</a:t>
            </a:r>
          </a:p>
          <a:p>
            <a:pPr lvl="1"/>
            <a:r>
              <a:rPr lang="en-US" dirty="0"/>
              <a:t>If contraindicated, iv </a:t>
            </a:r>
            <a:r>
              <a:rPr lang="en-US" dirty="0" err="1"/>
              <a:t>pca</a:t>
            </a:r>
            <a:r>
              <a:rPr lang="en-US" dirty="0"/>
              <a:t> or nitrous oxide can be used</a:t>
            </a:r>
          </a:p>
        </p:txBody>
      </p:sp>
    </p:spTree>
    <p:extLst>
      <p:ext uri="{BB962C8B-B14F-4D97-AF65-F5344CB8AC3E}">
        <p14:creationId xmlns:p14="http://schemas.microsoft.com/office/powerpoint/2010/main" val="3330518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8C3E-779C-16C1-4E51-1FB40AF0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70313"/>
            <a:ext cx="10364451" cy="1179088"/>
          </a:xfrm>
        </p:spPr>
        <p:txBody>
          <a:bodyPr/>
          <a:lstStyle/>
          <a:p>
            <a:r>
              <a:rPr lang="en-US" b="1" dirty="0"/>
              <a:t>Lumbar epidural safety in preeclampsia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08C1-6A60-76E1-9EE7-6461935C16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300" y="1816100"/>
            <a:ext cx="10655300" cy="3975099"/>
          </a:xfrm>
        </p:spPr>
        <p:txBody>
          <a:bodyPr>
            <a:normAutofit/>
          </a:bodyPr>
          <a:lstStyle/>
          <a:p>
            <a:r>
              <a:rPr lang="en-US" dirty="0"/>
              <a:t>Patients with diagnosed or suspected preeclampsia should have at least a </a:t>
            </a:r>
            <a:r>
              <a:rPr lang="en-US" dirty="0" err="1"/>
              <a:t>cbc</a:t>
            </a:r>
            <a:r>
              <a:rPr lang="en-US" dirty="0"/>
              <a:t> with platelet count prior to epidural placement</a:t>
            </a:r>
          </a:p>
          <a:p>
            <a:pPr lvl="1"/>
            <a:r>
              <a:rPr lang="en-US" dirty="0"/>
              <a:t>Platelets &gt; 100,000 and no clinical bleeding </a:t>
            </a:r>
            <a:r>
              <a:rPr lang="en-US" dirty="0">
                <a:sym typeface="Wingdings" pitchFamily="2" charset="2"/>
              </a:rPr>
              <a:t> ok to proceed</a:t>
            </a:r>
          </a:p>
          <a:p>
            <a:pPr lvl="1"/>
            <a:r>
              <a:rPr lang="en-US" dirty="0">
                <a:sym typeface="Wingdings" pitchFamily="2" charset="2"/>
              </a:rPr>
              <a:t>Platelets &lt; 70,000 and preeclampsia  most likely inadvisable</a:t>
            </a:r>
          </a:p>
          <a:p>
            <a:pPr lvl="1"/>
            <a:r>
              <a:rPr lang="en-US" dirty="0">
                <a:sym typeface="Wingdings" pitchFamily="2" charset="2"/>
              </a:rPr>
              <a:t>Platelets &gt; 70,000  order </a:t>
            </a:r>
            <a:r>
              <a:rPr lang="en-US" dirty="0" err="1">
                <a:sym typeface="Wingdings" pitchFamily="2" charset="2"/>
              </a:rPr>
              <a:t>pt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ptt</a:t>
            </a:r>
            <a:r>
              <a:rPr lang="en-US" dirty="0">
                <a:sym typeface="Wingdings" pitchFamily="2" charset="2"/>
              </a:rPr>
              <a:t>/fibrinogen or teg</a:t>
            </a:r>
          </a:p>
          <a:p>
            <a:pPr lvl="2"/>
            <a:r>
              <a:rPr lang="en-US" dirty="0">
                <a:sym typeface="Wingdings" pitchFamily="2" charset="2"/>
              </a:rPr>
              <a:t>If all other tests normal – may consider epidural but advise that bleeding risk may be elevated</a:t>
            </a:r>
          </a:p>
          <a:p>
            <a:pPr lvl="2"/>
            <a:r>
              <a:rPr lang="en-US" dirty="0">
                <a:sym typeface="Wingdings" pitchFamily="2" charset="2"/>
              </a:rPr>
              <a:t>If c-section planned </a:t>
            </a:r>
            <a:r>
              <a:rPr lang="en-US" b="1" i="1" dirty="0">
                <a:sym typeface="Wingdings" pitchFamily="2" charset="2"/>
              </a:rPr>
              <a:t>may consider spinal as lower bleeding risk with smaller needle</a:t>
            </a:r>
          </a:p>
          <a:p>
            <a:pPr lvl="2"/>
            <a:r>
              <a:rPr lang="en-US" dirty="0">
                <a:sym typeface="Wingdings" pitchFamily="2" charset="2"/>
              </a:rPr>
              <a:t>Each patient requires thorough analysis of risks and benefits – remember, if you don’t stick a needle in the back, there is no risk of epidural hematoma!</a:t>
            </a:r>
          </a:p>
          <a:p>
            <a:pPr lvl="2"/>
            <a:r>
              <a:rPr lang="en-US" dirty="0">
                <a:sym typeface="Wingdings" pitchFamily="2" charset="2"/>
              </a:rPr>
              <a:t>Airway exam important factor in these decisions!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8FBA-2903-79E0-4084-8587FDB7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94111"/>
            <a:ext cx="10364451" cy="1280689"/>
          </a:xfrm>
        </p:spPr>
        <p:txBody>
          <a:bodyPr/>
          <a:lstStyle/>
          <a:p>
            <a:r>
              <a:rPr lang="en-US" b="1" dirty="0"/>
              <a:t>Anesthesia for c-section in preeclampsia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996F-3B54-51E0-FEA7-A3BEAC4EC9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97000"/>
            <a:ext cx="10363826" cy="46355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/>
              <a:t>Neuraxial anesthesia strongly preferred </a:t>
            </a:r>
            <a:r>
              <a:rPr lang="en-US" dirty="0"/>
              <a:t>over general anesthesia</a:t>
            </a:r>
          </a:p>
          <a:p>
            <a:r>
              <a:rPr lang="en-US" dirty="0"/>
              <a:t>Epidural, spinal, and combined spinal epidural (CSE) have all been demonstrated to be safe anesthetic options in the setting of preeclampsia</a:t>
            </a:r>
          </a:p>
          <a:p>
            <a:pPr lvl="1"/>
            <a:r>
              <a:rPr lang="en-US" dirty="0"/>
              <a:t>Historically, severe range htn was a relative contraindication to spinal anesthesia</a:t>
            </a:r>
          </a:p>
          <a:p>
            <a:pPr lvl="2"/>
            <a:r>
              <a:rPr lang="en-US" dirty="0"/>
              <a:t>Concern about profound hypotension leading to fetal distress</a:t>
            </a:r>
          </a:p>
          <a:p>
            <a:pPr lvl="2"/>
            <a:r>
              <a:rPr lang="en-US" dirty="0"/>
              <a:t>Concern for worsening maternal htn and stroke if over-corrected</a:t>
            </a:r>
          </a:p>
          <a:p>
            <a:pPr lvl="2"/>
            <a:r>
              <a:rPr lang="en-US" dirty="0"/>
              <a:t>Concern for pulmonary edema if hypotension treated with aggressive fluid bolus</a:t>
            </a:r>
          </a:p>
          <a:p>
            <a:pPr lvl="1"/>
            <a:r>
              <a:rPr lang="en-US" b="1" dirty="0"/>
              <a:t>mid 1990s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clinical </a:t>
            </a:r>
            <a:r>
              <a:rPr lang="en-US" b="1" i="1" dirty="0"/>
              <a:t>trials validated safety of spinal and cse anesthesia in preeclampsia</a:t>
            </a:r>
          </a:p>
          <a:p>
            <a:pPr lvl="1"/>
            <a:r>
              <a:rPr lang="en-US" dirty="0"/>
              <a:t>Other trials demonstrated less spinal mediated hypotension in women with preeclampsia vs. healthy pregnant controls</a:t>
            </a:r>
          </a:p>
          <a:p>
            <a:pPr lvl="1"/>
            <a:r>
              <a:rPr lang="en-US" dirty="0"/>
              <a:t>Some studies showed slightly more vasopressor use with spinal vs epidural</a:t>
            </a:r>
          </a:p>
          <a:p>
            <a:pPr lvl="2"/>
            <a:r>
              <a:rPr lang="en-US" b="1" i="1" dirty="0"/>
              <a:t>Not clinically significant</a:t>
            </a:r>
          </a:p>
          <a:p>
            <a:pPr lvl="2"/>
            <a:r>
              <a:rPr lang="en-US" b="1" i="1" dirty="0"/>
              <a:t>No differences in markers of neonatal well being</a:t>
            </a:r>
            <a:r>
              <a:rPr lang="en-US" dirty="0"/>
              <a:t> (</a:t>
            </a:r>
            <a:r>
              <a:rPr lang="en-US" dirty="0" err="1"/>
              <a:t>APGar</a:t>
            </a:r>
            <a:r>
              <a:rPr lang="en-US" dirty="0"/>
              <a:t>, umbilical artery </a:t>
            </a:r>
            <a:r>
              <a:rPr lang="en-US" dirty="0" err="1"/>
              <a:t>ph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204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3816-84C0-057A-8D50-C6F8EE23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70282"/>
            <a:ext cx="10364451" cy="159617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96F0-C6A0-F33B-6FCD-5E947EFD56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13654"/>
            <a:ext cx="10730358" cy="4637521"/>
          </a:xfrm>
        </p:spPr>
        <p:txBody>
          <a:bodyPr>
            <a:normAutofit/>
          </a:bodyPr>
          <a:lstStyle/>
          <a:p>
            <a:r>
              <a:rPr lang="en-US" dirty="0"/>
              <a:t>Preeclampsia  (PET) is a multi-system disorder effecting about 7% of pregnancies</a:t>
            </a:r>
          </a:p>
          <a:p>
            <a:pPr lvl="1"/>
            <a:r>
              <a:rPr lang="en-US" dirty="0"/>
              <a:t>Presents with hypertension and can include multi-organ dysfunction</a:t>
            </a:r>
          </a:p>
          <a:p>
            <a:r>
              <a:rPr lang="en-US" dirty="0"/>
              <a:t>PET is a significant cause of pregnancy related morbidity and mortality</a:t>
            </a:r>
          </a:p>
          <a:p>
            <a:r>
              <a:rPr lang="en-US" dirty="0"/>
              <a:t>peripartum morbidity can include renal disease, coagulopathy, stroke and seizures</a:t>
            </a:r>
          </a:p>
          <a:p>
            <a:r>
              <a:rPr lang="en-US" dirty="0"/>
              <a:t>The fetus is at risk for growth restriction and pre-term delivery</a:t>
            </a:r>
          </a:p>
          <a:p>
            <a:r>
              <a:rPr lang="en-US" dirty="0"/>
              <a:t>Anesthesia providers play an essential role in the management of patients with PET</a:t>
            </a:r>
          </a:p>
          <a:p>
            <a:r>
              <a:rPr lang="en-US" dirty="0"/>
              <a:t>The anesthesia provider must be familiar with the pathology and consequences of PET to choose safe and appropriate anesthetic options</a:t>
            </a:r>
          </a:p>
        </p:txBody>
      </p:sp>
    </p:spTree>
    <p:extLst>
      <p:ext uri="{BB962C8B-B14F-4D97-AF65-F5344CB8AC3E}">
        <p14:creationId xmlns:p14="http://schemas.microsoft.com/office/powerpoint/2010/main" val="2728498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EA4B-EB9D-59A1-FF6E-ADDD2F2F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49" y="174017"/>
            <a:ext cx="10364451" cy="1070583"/>
          </a:xfrm>
        </p:spPr>
        <p:txBody>
          <a:bodyPr>
            <a:normAutofit/>
          </a:bodyPr>
          <a:lstStyle/>
          <a:p>
            <a:r>
              <a:rPr lang="en-US" sz="3200" b="1" dirty="0"/>
              <a:t>Spinal vs. epidural anesthesia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A6509-9B27-E8F3-88DB-2A2060273B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9700" y="1524000"/>
            <a:ext cx="5448300" cy="5062408"/>
          </a:xfrm>
        </p:spPr>
        <p:txBody>
          <a:bodyPr>
            <a:normAutofit/>
          </a:bodyPr>
          <a:lstStyle/>
          <a:p>
            <a:r>
              <a:rPr lang="en-US" b="1" dirty="0"/>
              <a:t>Spinal advantages</a:t>
            </a:r>
          </a:p>
          <a:p>
            <a:pPr lvl="1"/>
            <a:r>
              <a:rPr lang="en-US" dirty="0"/>
              <a:t>Rapid onset – better for urgent case</a:t>
            </a:r>
          </a:p>
          <a:p>
            <a:pPr lvl="1"/>
            <a:r>
              <a:rPr lang="en-US" dirty="0"/>
              <a:t>Reliability of block symmetry</a:t>
            </a:r>
          </a:p>
          <a:p>
            <a:pPr lvl="1"/>
            <a:r>
              <a:rPr lang="en-US" dirty="0"/>
              <a:t>Low total dose – no systemic toxicity</a:t>
            </a:r>
          </a:p>
          <a:p>
            <a:pPr lvl="1"/>
            <a:r>
              <a:rPr lang="en-US" dirty="0"/>
              <a:t>Smaller needle – lower bleeding risk</a:t>
            </a:r>
          </a:p>
          <a:p>
            <a:pPr lvl="1"/>
            <a:r>
              <a:rPr lang="en-US" dirty="0"/>
              <a:t>neuraxial morphine</a:t>
            </a:r>
          </a:p>
          <a:p>
            <a:r>
              <a:rPr lang="en-US" b="1" dirty="0"/>
              <a:t>Spinal disadvantages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Limited duration</a:t>
            </a:r>
          </a:p>
          <a:p>
            <a:pPr lvl="2"/>
            <a:r>
              <a:rPr lang="en-US" dirty="0"/>
              <a:t>not option for labor</a:t>
            </a:r>
          </a:p>
          <a:p>
            <a:pPr lvl="2"/>
            <a:r>
              <a:rPr lang="en-US" dirty="0"/>
              <a:t>Long surgical time could outlast block</a:t>
            </a:r>
          </a:p>
          <a:p>
            <a:pPr lvl="1"/>
            <a:r>
              <a:rPr lang="en-US" dirty="0"/>
              <a:t>Rapid sympathectomy may require more pressor use (no outcome difference)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A78EEE-9456-0CC9-231C-1F3068B744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6700" y="1244600"/>
            <a:ext cx="6705600" cy="495189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Epidural advantages</a:t>
            </a:r>
          </a:p>
          <a:p>
            <a:pPr lvl="1"/>
            <a:r>
              <a:rPr lang="en-US" dirty="0"/>
              <a:t>Slower onset allows for very tight bp control</a:t>
            </a:r>
          </a:p>
          <a:p>
            <a:pPr lvl="2"/>
            <a:r>
              <a:rPr lang="en-US" dirty="0"/>
              <a:t>essential if concurrent heart/valvular disease</a:t>
            </a:r>
          </a:p>
          <a:p>
            <a:pPr lvl="1"/>
            <a:r>
              <a:rPr lang="en-US" dirty="0"/>
              <a:t>Indwelling catheter allows for re-dosing</a:t>
            </a:r>
          </a:p>
          <a:p>
            <a:pPr lvl="2"/>
            <a:r>
              <a:rPr lang="en-US" dirty="0"/>
              <a:t>For long surgeries single shot spinal may be of insufficient duration (obese, scarring)</a:t>
            </a:r>
          </a:p>
          <a:p>
            <a:pPr lvl="1"/>
            <a:r>
              <a:rPr lang="en-US" dirty="0"/>
              <a:t>neuraxial morphine </a:t>
            </a:r>
          </a:p>
          <a:p>
            <a:pPr lvl="1"/>
            <a:r>
              <a:rPr lang="en-US" b="1" i="1" dirty="0"/>
              <a:t>Both block distribution and density can be titrated </a:t>
            </a:r>
            <a:endParaRPr lang="en-US" dirty="0"/>
          </a:p>
          <a:p>
            <a:r>
              <a:rPr lang="en-US" b="1" dirty="0"/>
              <a:t>Epidural disadvantages</a:t>
            </a:r>
            <a:endParaRPr lang="en-US" dirty="0"/>
          </a:p>
          <a:p>
            <a:pPr lvl="1"/>
            <a:r>
              <a:rPr lang="en-US" dirty="0"/>
              <a:t>Slow onset – not good for urgent case</a:t>
            </a:r>
          </a:p>
          <a:p>
            <a:pPr lvl="1"/>
            <a:r>
              <a:rPr lang="en-US" dirty="0"/>
              <a:t>Potential for block asymmetry</a:t>
            </a:r>
          </a:p>
          <a:p>
            <a:pPr lvl="1"/>
            <a:r>
              <a:rPr lang="en-US" dirty="0"/>
              <a:t>Larger needle + catheter </a:t>
            </a:r>
            <a:r>
              <a:rPr lang="en-US" dirty="0">
                <a:sym typeface="Wingdings" pitchFamily="2" charset="2"/>
              </a:rPr>
              <a:t> epidural hematoma?</a:t>
            </a:r>
          </a:p>
          <a:p>
            <a:pPr lvl="1"/>
            <a:r>
              <a:rPr lang="en-US" dirty="0">
                <a:sym typeface="Wingdings" pitchFamily="2" charset="2"/>
              </a:rPr>
              <a:t>Higher total doses  more LA toxicity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16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FB82-2DDC-75B2-0601-247A9696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74017"/>
            <a:ext cx="10364451" cy="1596177"/>
          </a:xfrm>
        </p:spPr>
        <p:txBody>
          <a:bodyPr>
            <a:normAutofit/>
          </a:bodyPr>
          <a:lstStyle/>
          <a:p>
            <a:r>
              <a:rPr lang="en-US" sz="3200" b="1" dirty="0"/>
              <a:t>General anesthesia for c-section:</a:t>
            </a:r>
            <a:br>
              <a:rPr lang="en-US" sz="3200" b="1" dirty="0"/>
            </a:br>
            <a:r>
              <a:rPr lang="en-US" sz="3200" b="1" dirty="0"/>
              <a:t>why we don’t love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B4B7A-ED58-C777-4407-445046F831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" y="1638300"/>
            <a:ext cx="5765800" cy="4749799"/>
          </a:xfrm>
        </p:spPr>
        <p:txBody>
          <a:bodyPr>
            <a:normAutofit/>
          </a:bodyPr>
          <a:lstStyle/>
          <a:p>
            <a:r>
              <a:rPr lang="en-US" b="1" dirty="0"/>
              <a:t>All parturients</a:t>
            </a:r>
          </a:p>
          <a:p>
            <a:pPr lvl="1"/>
            <a:r>
              <a:rPr lang="en-US" dirty="0"/>
              <a:t>Diminished </a:t>
            </a:r>
            <a:r>
              <a:rPr lang="en-US" dirty="0" err="1"/>
              <a:t>frc</a:t>
            </a:r>
            <a:r>
              <a:rPr lang="en-US" dirty="0"/>
              <a:t> and increased oxygen consumption </a:t>
            </a:r>
            <a:r>
              <a:rPr lang="en-US" dirty="0">
                <a:sym typeface="Wingdings" pitchFamily="2" charset="2"/>
              </a:rPr>
              <a:t> rapid desaturation</a:t>
            </a:r>
          </a:p>
          <a:p>
            <a:pPr lvl="1"/>
            <a:r>
              <a:rPr lang="en-US" dirty="0">
                <a:sym typeface="Wingdings" pitchFamily="2" charset="2"/>
              </a:rPr>
              <a:t>Potential for difficult intubation</a:t>
            </a:r>
          </a:p>
          <a:p>
            <a:pPr lvl="1"/>
            <a:r>
              <a:rPr lang="en-US" dirty="0">
                <a:sym typeface="Wingdings" pitchFamily="2" charset="2"/>
              </a:rPr>
              <a:t>Aspiration risk given lower esophageal sphincter relaxation</a:t>
            </a:r>
          </a:p>
          <a:p>
            <a:pPr lvl="1"/>
            <a:r>
              <a:rPr lang="en-US" dirty="0">
                <a:sym typeface="Wingdings" pitchFamily="2" charset="2"/>
              </a:rPr>
              <a:t>Lack of neuraxial morphine</a:t>
            </a:r>
          </a:p>
          <a:p>
            <a:pPr lvl="1"/>
            <a:r>
              <a:rPr lang="en-US" dirty="0">
                <a:sym typeface="Wingdings" pitchFamily="2" charset="2"/>
              </a:rPr>
              <a:t>Fetal drug transfer</a:t>
            </a:r>
          </a:p>
          <a:p>
            <a:pPr lvl="1"/>
            <a:r>
              <a:rPr lang="en-US" dirty="0">
                <a:sym typeface="Wingdings" pitchFamily="2" charset="2"/>
              </a:rPr>
              <a:t>Delay to skin to ski/bonding</a:t>
            </a:r>
          </a:p>
          <a:p>
            <a:pPr lvl="1"/>
            <a:r>
              <a:rPr lang="en-US" dirty="0">
                <a:sym typeface="Wingdings" pitchFamily="2" charset="2"/>
              </a:rPr>
              <a:t>Uterine atony with volatile agents</a:t>
            </a:r>
          </a:p>
          <a:p>
            <a:pPr lvl="1"/>
            <a:r>
              <a:rPr lang="en-US" dirty="0">
                <a:sym typeface="Wingdings" pitchFamily="2" charset="2"/>
              </a:rPr>
              <a:t>Support person not allowed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27BBC-E7B0-D6ED-70DF-CFF5E34A39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638302"/>
            <a:ext cx="5105400" cy="4152898"/>
          </a:xfrm>
        </p:spPr>
        <p:txBody>
          <a:bodyPr/>
          <a:lstStyle/>
          <a:p>
            <a:r>
              <a:rPr lang="en-US" b="1" dirty="0"/>
              <a:t>Women with preeclampsia</a:t>
            </a:r>
          </a:p>
          <a:p>
            <a:r>
              <a:rPr lang="en-US" dirty="0"/>
              <a:t>All the reasons to the left plus</a:t>
            </a:r>
          </a:p>
          <a:p>
            <a:pPr lvl="1"/>
            <a:r>
              <a:rPr lang="en-US" dirty="0"/>
              <a:t>Potential </a:t>
            </a:r>
            <a:r>
              <a:rPr lang="en-US" b="1" i="1" dirty="0"/>
              <a:t>htn crisis </a:t>
            </a:r>
            <a:r>
              <a:rPr lang="en-US" dirty="0"/>
              <a:t>with intubation or emergence</a:t>
            </a:r>
          </a:p>
          <a:p>
            <a:pPr lvl="2"/>
            <a:r>
              <a:rPr lang="en-US" dirty="0"/>
              <a:t>Can precipitate hemorrhagic stroke</a:t>
            </a:r>
          </a:p>
          <a:p>
            <a:pPr lvl="1"/>
            <a:r>
              <a:rPr lang="en-US" dirty="0"/>
              <a:t>Delayed recognition in stroke</a:t>
            </a:r>
          </a:p>
          <a:p>
            <a:pPr lvl="1"/>
            <a:r>
              <a:rPr lang="en-US" dirty="0"/>
              <a:t>Accentuated airway edema</a:t>
            </a:r>
          </a:p>
          <a:p>
            <a:pPr lvl="1"/>
            <a:r>
              <a:rPr lang="en-US" dirty="0"/>
              <a:t>May have double insult for uterine atony with magnesium plus volatile</a:t>
            </a:r>
          </a:p>
        </p:txBody>
      </p:sp>
    </p:spTree>
    <p:extLst>
      <p:ext uri="{BB962C8B-B14F-4D97-AF65-F5344CB8AC3E}">
        <p14:creationId xmlns:p14="http://schemas.microsoft.com/office/powerpoint/2010/main" val="164125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F654-B8BC-9365-BBEF-AD2E23A9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20" y="268712"/>
            <a:ext cx="10364451" cy="1596177"/>
          </a:xfrm>
        </p:spPr>
        <p:txBody>
          <a:bodyPr/>
          <a:lstStyle/>
          <a:p>
            <a:r>
              <a:rPr lang="en-US" b="1" dirty="0"/>
              <a:t>General anesthesia: indications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65609E-F7FE-3021-1215-BF2F6D4EEB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56951"/>
            <a:ext cx="10363826" cy="4460789"/>
          </a:xfrm>
        </p:spPr>
        <p:txBody>
          <a:bodyPr/>
          <a:lstStyle/>
          <a:p>
            <a:r>
              <a:rPr lang="en-US" dirty="0"/>
              <a:t>contraindication to neuraxial</a:t>
            </a:r>
          </a:p>
          <a:p>
            <a:pPr lvl="1"/>
            <a:r>
              <a:rPr lang="en-US" dirty="0"/>
              <a:t>Thrombocytopenia</a:t>
            </a:r>
          </a:p>
          <a:p>
            <a:pPr lvl="1"/>
            <a:r>
              <a:rPr lang="en-US" dirty="0"/>
              <a:t>Coagulopathy / disseminated intravascular coagulation</a:t>
            </a:r>
          </a:p>
          <a:p>
            <a:pPr lvl="1"/>
            <a:r>
              <a:rPr lang="en-US" dirty="0"/>
              <a:t>Bleeding with hemodynamic instability</a:t>
            </a:r>
          </a:p>
          <a:p>
            <a:pPr lvl="1"/>
            <a:r>
              <a:rPr lang="en-US" dirty="0"/>
              <a:t>Urgent surgery in setting of unknown lab values</a:t>
            </a:r>
          </a:p>
          <a:p>
            <a:pPr lvl="1"/>
            <a:r>
              <a:rPr lang="en-US" dirty="0"/>
              <a:t>Sepsis</a:t>
            </a:r>
          </a:p>
          <a:p>
            <a:pPr lvl="1"/>
            <a:r>
              <a:rPr lang="en-US" dirty="0"/>
              <a:t>Altered mental status / inability to cooperate or consent to neuraxial</a:t>
            </a:r>
          </a:p>
          <a:p>
            <a:pPr lvl="1"/>
            <a:r>
              <a:rPr lang="en-US" dirty="0"/>
              <a:t>Patient refusal</a:t>
            </a:r>
          </a:p>
          <a:p>
            <a:r>
              <a:rPr lang="en-US" dirty="0"/>
              <a:t>Emergent surgery with insufficient time for neuraxial</a:t>
            </a:r>
          </a:p>
          <a:p>
            <a:r>
              <a:rPr lang="en-US" dirty="0"/>
              <a:t>Failed neuraxial block</a:t>
            </a:r>
          </a:p>
        </p:txBody>
      </p:sp>
    </p:spTree>
    <p:extLst>
      <p:ext uri="{BB962C8B-B14F-4D97-AF65-F5344CB8AC3E}">
        <p14:creationId xmlns:p14="http://schemas.microsoft.com/office/powerpoint/2010/main" val="3738713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2AE0-7C00-E055-D9BB-5B20FECB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55836"/>
            <a:ext cx="10364451" cy="1213116"/>
          </a:xfrm>
        </p:spPr>
        <p:txBody>
          <a:bodyPr/>
          <a:lstStyle/>
          <a:p>
            <a:r>
              <a:rPr lang="en-US" b="1" dirty="0"/>
              <a:t>General anesthesia &amp; preeclampsia: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1BFAA-B1BC-42AB-6055-B3BF705457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164" y="1110343"/>
            <a:ext cx="10993395" cy="5094513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/>
              <a:t>blood pressure management</a:t>
            </a:r>
          </a:p>
          <a:p>
            <a:pPr lvl="1"/>
            <a:r>
              <a:rPr lang="en-US" b="1" i="1" dirty="0"/>
              <a:t>Avoid severe range htn </a:t>
            </a:r>
            <a:r>
              <a:rPr lang="en-US" dirty="0"/>
              <a:t>with laryngoscopy, intubation, and emergence</a:t>
            </a:r>
          </a:p>
          <a:p>
            <a:pPr lvl="2"/>
            <a:r>
              <a:rPr lang="en-US" sz="1700" dirty="0"/>
              <a:t>Ensure adequate depth of anesthesia</a:t>
            </a:r>
          </a:p>
          <a:p>
            <a:pPr lvl="2"/>
            <a:r>
              <a:rPr lang="en-US" sz="1700" dirty="0"/>
              <a:t>Short acting narcotics, beta blockers, &amp; iv lidocaine can all be considered</a:t>
            </a:r>
          </a:p>
          <a:p>
            <a:pPr lvl="1"/>
            <a:r>
              <a:rPr lang="en-US" dirty="0"/>
              <a:t>Maintain </a:t>
            </a:r>
            <a:r>
              <a:rPr lang="en-US" b="1" i="1" dirty="0"/>
              <a:t>adequate uterine perfusion </a:t>
            </a:r>
            <a:r>
              <a:rPr lang="en-US" dirty="0"/>
              <a:t>pressure until delivery (sbp &gt; 130 -140 mm hg)</a:t>
            </a:r>
          </a:p>
          <a:p>
            <a:pPr lvl="2"/>
            <a:r>
              <a:rPr lang="en-US" sz="1700" dirty="0"/>
              <a:t>Use titratable direct acting pressors as needed to treat hypotension</a:t>
            </a:r>
          </a:p>
          <a:p>
            <a:pPr lvl="2"/>
            <a:r>
              <a:rPr lang="en-US" sz="1700" dirty="0"/>
              <a:t>Can allow more normotensive values after delivery</a:t>
            </a:r>
          </a:p>
          <a:p>
            <a:r>
              <a:rPr lang="en-US" sz="2100" dirty="0"/>
              <a:t>Airway management</a:t>
            </a:r>
          </a:p>
          <a:p>
            <a:pPr lvl="1"/>
            <a:r>
              <a:rPr lang="en-US" dirty="0"/>
              <a:t>Rapid sequence induction with optimal positioning (with </a:t>
            </a:r>
            <a:r>
              <a:rPr lang="en-US" dirty="0" err="1"/>
              <a:t>lud</a:t>
            </a:r>
            <a:r>
              <a:rPr lang="en-US" dirty="0"/>
              <a:t>) and preoxygenation</a:t>
            </a:r>
          </a:p>
          <a:p>
            <a:pPr lvl="1"/>
            <a:r>
              <a:rPr lang="en-US" dirty="0"/>
              <a:t>Prepare for difficult airway and have backup plan (</a:t>
            </a:r>
            <a:r>
              <a:rPr lang="en-US" dirty="0" err="1"/>
              <a:t>glidescope</a:t>
            </a:r>
            <a:r>
              <a:rPr lang="en-US" dirty="0"/>
              <a:t>, </a:t>
            </a:r>
            <a:r>
              <a:rPr lang="en-US" dirty="0" err="1"/>
              <a:t>lma</a:t>
            </a:r>
            <a:r>
              <a:rPr lang="en-US" dirty="0"/>
              <a:t>, etc.)</a:t>
            </a:r>
          </a:p>
          <a:p>
            <a:r>
              <a:rPr lang="en-US" sz="2100" dirty="0"/>
              <a:t>Emergence</a:t>
            </a:r>
          </a:p>
          <a:p>
            <a:pPr lvl="1"/>
            <a:r>
              <a:rPr lang="en-US" dirty="0"/>
              <a:t>Airway protection</a:t>
            </a:r>
          </a:p>
          <a:p>
            <a:pPr lvl="1"/>
            <a:r>
              <a:rPr lang="en-US" dirty="0"/>
              <a:t>Fast wakeup to assess neurological status</a:t>
            </a:r>
          </a:p>
          <a:p>
            <a:r>
              <a:rPr lang="en-US" sz="2100" dirty="0"/>
              <a:t>Uterine tone</a:t>
            </a:r>
          </a:p>
          <a:p>
            <a:pPr lvl="1"/>
            <a:r>
              <a:rPr lang="en-US" dirty="0"/>
              <a:t>Limit volatile anesthetic dose, consider total iv anesthesia if atony present</a:t>
            </a:r>
          </a:p>
          <a:p>
            <a:pPr lvl="1"/>
            <a:r>
              <a:rPr lang="en-US" dirty="0"/>
              <a:t>Methylergonovine contraindicated as associated with htn</a:t>
            </a:r>
          </a:p>
        </p:txBody>
      </p:sp>
    </p:spTree>
    <p:extLst>
      <p:ext uri="{BB962C8B-B14F-4D97-AF65-F5344CB8AC3E}">
        <p14:creationId xmlns:p14="http://schemas.microsoft.com/office/powerpoint/2010/main" val="1799613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1ADA-3432-A872-6050-1FFDC552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68069"/>
            <a:ext cx="10364451" cy="1596177"/>
          </a:xfrm>
        </p:spPr>
        <p:txBody>
          <a:bodyPr/>
          <a:lstStyle/>
          <a:p>
            <a:r>
              <a:rPr lang="en-US" b="1" dirty="0"/>
              <a:t>Uterine tone &amp; hemorrhage in preeclampsia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4A2F9-1D7B-51AC-44E0-4F52F18723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223" y="1630392"/>
            <a:ext cx="10682377" cy="433908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Preeclampsia poses a risk for intrapartum and postpartum hemorrhage</a:t>
            </a:r>
          </a:p>
          <a:p>
            <a:pPr lvl="1"/>
            <a:r>
              <a:rPr lang="en-US" dirty="0"/>
              <a:t>Thrombocytopenia</a:t>
            </a:r>
          </a:p>
          <a:p>
            <a:pPr lvl="1"/>
            <a:r>
              <a:rPr lang="en-US" dirty="0"/>
              <a:t>Coagulopathy</a:t>
            </a:r>
          </a:p>
          <a:p>
            <a:pPr lvl="1"/>
            <a:r>
              <a:rPr lang="en-US" dirty="0" err="1"/>
              <a:t>Dic</a:t>
            </a:r>
            <a:endParaRPr lang="en-US" dirty="0"/>
          </a:p>
          <a:p>
            <a:pPr lvl="1"/>
            <a:r>
              <a:rPr lang="en-US" dirty="0"/>
              <a:t>Placental abruption</a:t>
            </a:r>
          </a:p>
          <a:p>
            <a:pPr lvl="1"/>
            <a:r>
              <a:rPr lang="en-US" dirty="0"/>
              <a:t>Uterine atony secondary to magnesium</a:t>
            </a:r>
          </a:p>
          <a:p>
            <a:pPr lvl="2"/>
            <a:r>
              <a:rPr lang="en-US" dirty="0"/>
              <a:t>Methylergonovine contraindicated</a:t>
            </a:r>
          </a:p>
          <a:p>
            <a:r>
              <a:rPr lang="en-US" dirty="0"/>
              <a:t>Crucial for anesthesia provider to ensure adequate iv access</a:t>
            </a:r>
          </a:p>
          <a:p>
            <a:r>
              <a:rPr lang="en-US" dirty="0"/>
              <a:t>Type and cross for blood products at first sign of trouble</a:t>
            </a:r>
          </a:p>
          <a:p>
            <a:r>
              <a:rPr lang="en-US" dirty="0"/>
              <a:t>Consider arterial line for hemodynamic monitoring and lab draws</a:t>
            </a:r>
          </a:p>
          <a:p>
            <a:r>
              <a:rPr lang="en-US" dirty="0"/>
              <a:t>low threshold for general anesthesia with secure airway if massive transfusion expected</a:t>
            </a:r>
          </a:p>
          <a:p>
            <a:pPr lvl="1"/>
            <a:r>
              <a:rPr lang="en-US" dirty="0"/>
              <a:t>Call for help!</a:t>
            </a:r>
          </a:p>
        </p:txBody>
      </p:sp>
    </p:spTree>
    <p:extLst>
      <p:ext uri="{BB962C8B-B14F-4D97-AF65-F5344CB8AC3E}">
        <p14:creationId xmlns:p14="http://schemas.microsoft.com/office/powerpoint/2010/main" val="276244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06FC-9C33-4B74-A6DB-D765F73A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78570"/>
            <a:ext cx="10364451" cy="1596177"/>
          </a:xfrm>
        </p:spPr>
        <p:txBody>
          <a:bodyPr/>
          <a:lstStyle/>
          <a:p>
            <a:r>
              <a:rPr lang="en-US" b="1" dirty="0"/>
              <a:t>Post c-section analgesia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1A012-1A62-3DEB-6BC4-3237EE13A9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9561" y="1587260"/>
            <a:ext cx="11188461" cy="420393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Neuraxial morphine for patients receiving spinal or epidural anesthesia</a:t>
            </a:r>
          </a:p>
          <a:p>
            <a:r>
              <a:rPr lang="en-US" dirty="0"/>
              <a:t>Acetaminophen in the absence of liver involvement</a:t>
            </a:r>
          </a:p>
          <a:p>
            <a:r>
              <a:rPr lang="en-US" dirty="0"/>
              <a:t>Ketorolac controversial until recently</a:t>
            </a:r>
          </a:p>
          <a:p>
            <a:pPr lvl="1"/>
            <a:r>
              <a:rPr lang="en-US" dirty="0"/>
              <a:t>case reports of htn crises in women with preeclampsia given </a:t>
            </a:r>
            <a:r>
              <a:rPr lang="en-US" dirty="0" err="1"/>
              <a:t>nsaid</a:t>
            </a:r>
            <a:endParaRPr lang="en-US" dirty="0"/>
          </a:p>
          <a:p>
            <a:pPr lvl="1"/>
            <a:r>
              <a:rPr lang="en-US" dirty="0"/>
              <a:t>As recently as 2013 </a:t>
            </a:r>
            <a:r>
              <a:rPr lang="en-US" dirty="0" err="1"/>
              <a:t>Acog</a:t>
            </a:r>
            <a:r>
              <a:rPr lang="en-US" dirty="0"/>
              <a:t> recommended avoiding </a:t>
            </a:r>
            <a:r>
              <a:rPr lang="en-US" dirty="0" err="1"/>
              <a:t>nsaid</a:t>
            </a:r>
            <a:r>
              <a:rPr lang="en-US" dirty="0"/>
              <a:t> in setting of preeclampsia with persistent htn</a:t>
            </a:r>
          </a:p>
          <a:p>
            <a:pPr lvl="1"/>
            <a:r>
              <a:rPr lang="en-US" dirty="0"/>
              <a:t>recent meta-analysis found </a:t>
            </a:r>
            <a:r>
              <a:rPr lang="en-US" b="1" i="1" dirty="0"/>
              <a:t>no correlation between </a:t>
            </a:r>
            <a:r>
              <a:rPr lang="en-US" b="1" i="1" dirty="0" err="1"/>
              <a:t>nsaid</a:t>
            </a:r>
            <a:r>
              <a:rPr lang="en-US" b="1" i="1" dirty="0"/>
              <a:t> use and severe htn</a:t>
            </a:r>
            <a:r>
              <a:rPr lang="en-US" dirty="0"/>
              <a:t> in preeclamptic patients</a:t>
            </a:r>
          </a:p>
          <a:p>
            <a:pPr lvl="2"/>
            <a:r>
              <a:rPr lang="en-US" dirty="0"/>
              <a:t>consider in absence of sustained severe range htn, renal involvement, thrombocytopenia, &amp; excessive hemorrhage</a:t>
            </a:r>
          </a:p>
          <a:p>
            <a:r>
              <a:rPr lang="en-US" dirty="0"/>
              <a:t>For patients needing general</a:t>
            </a:r>
          </a:p>
          <a:p>
            <a:pPr lvl="1"/>
            <a:r>
              <a:rPr lang="en-US" dirty="0"/>
              <a:t>Iv </a:t>
            </a:r>
            <a:r>
              <a:rPr lang="en-US" dirty="0" err="1"/>
              <a:t>pca</a:t>
            </a:r>
            <a:endParaRPr lang="en-US" dirty="0"/>
          </a:p>
          <a:p>
            <a:pPr lvl="1"/>
            <a:r>
              <a:rPr lang="en-US" dirty="0"/>
              <a:t>Consider tap block</a:t>
            </a:r>
          </a:p>
          <a:p>
            <a:pPr lvl="1"/>
            <a:r>
              <a:rPr lang="en-US" dirty="0"/>
              <a:t>Postpartum intrathecal morphine if platelets and </a:t>
            </a:r>
            <a:r>
              <a:rPr lang="en-US" dirty="0" err="1"/>
              <a:t>Coags</a:t>
            </a:r>
            <a:r>
              <a:rPr lang="en-US" dirty="0"/>
              <a:t> allow for safe placement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77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B9D6-A11E-6213-2D7F-66CD8E26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38" y="147942"/>
            <a:ext cx="10364451" cy="1596177"/>
          </a:xfrm>
        </p:spPr>
        <p:txBody>
          <a:bodyPr>
            <a:normAutofit/>
          </a:bodyPr>
          <a:lstStyle/>
          <a:p>
            <a:r>
              <a:rPr lang="en-US" sz="3200" dirty="0"/>
              <a:t>Review of anesthesia approach in preeclampsia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BBF07-A94A-5F0B-5770-CB24F2F289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31986"/>
            <a:ext cx="10363826" cy="4359214"/>
          </a:xfrm>
        </p:spPr>
        <p:txBody>
          <a:bodyPr/>
          <a:lstStyle/>
          <a:p>
            <a:r>
              <a:rPr lang="en-US" b="1" dirty="0"/>
              <a:t>Communicate</a:t>
            </a:r>
            <a:r>
              <a:rPr lang="en-US" dirty="0"/>
              <a:t> early and often with obstetric team about delivery plan &amp; timing</a:t>
            </a:r>
          </a:p>
          <a:p>
            <a:r>
              <a:rPr lang="en-US" dirty="0"/>
              <a:t>If safe, early labor analgesia with </a:t>
            </a:r>
            <a:r>
              <a:rPr lang="en-US" b="1" i="1" dirty="0"/>
              <a:t>epidural is preferable</a:t>
            </a:r>
          </a:p>
          <a:p>
            <a:r>
              <a:rPr lang="en-US" dirty="0"/>
              <a:t>For cesarean delivery, </a:t>
            </a:r>
            <a:r>
              <a:rPr lang="en-US" b="1" i="1" dirty="0"/>
              <a:t>neuraxial anesthesia preferred </a:t>
            </a:r>
            <a:r>
              <a:rPr lang="en-US" dirty="0"/>
              <a:t>over general if safe</a:t>
            </a:r>
          </a:p>
          <a:p>
            <a:pPr lvl="1"/>
            <a:r>
              <a:rPr lang="en-US" dirty="0"/>
              <a:t>Spinals, epidurals, and cse all have demonstrated safety profile in preeclampsia</a:t>
            </a:r>
          </a:p>
          <a:p>
            <a:pPr lvl="1"/>
            <a:r>
              <a:rPr lang="en-US" dirty="0"/>
              <a:t>Regardless of method, careful attention to blood pressure changes is essential</a:t>
            </a:r>
          </a:p>
          <a:p>
            <a:pPr lvl="1"/>
            <a:r>
              <a:rPr lang="en-US" dirty="0"/>
              <a:t>If general anesthesia is needed, avoiding severe range htn is key</a:t>
            </a:r>
          </a:p>
          <a:p>
            <a:r>
              <a:rPr lang="en-US" dirty="0"/>
              <a:t>Always have an </a:t>
            </a:r>
            <a:r>
              <a:rPr lang="en-US" b="1" i="1" dirty="0"/>
              <a:t>airway management plan</a:t>
            </a:r>
          </a:p>
          <a:p>
            <a:r>
              <a:rPr lang="en-US" dirty="0"/>
              <a:t>Be ready for hemorrhagic complications</a:t>
            </a:r>
          </a:p>
          <a:p>
            <a:r>
              <a:rPr lang="en-US" b="1" dirty="0"/>
              <a:t>Coordinated care </a:t>
            </a:r>
            <a:r>
              <a:rPr lang="en-US" dirty="0"/>
              <a:t>is essential for best maternal and fetal outcomes!!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21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E5B3-2768-9972-4285-EE874F2F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03CC-3D4A-8FAD-4311-F393E78BBA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Hypertensive disorders of pregnancy are increasingly prevalent and carry significant risk for maternal and fetal morbidity and mortality</a:t>
            </a:r>
          </a:p>
          <a:p>
            <a:r>
              <a:rPr lang="en-US" dirty="0"/>
              <a:t>Understanding the anesthetic management goals for parturients with htn and preeclampsia can help decrease maternal and fetal morbidity</a:t>
            </a:r>
          </a:p>
          <a:p>
            <a:r>
              <a:rPr lang="en-US" dirty="0"/>
              <a:t>Optimal care for women with </a:t>
            </a:r>
            <a:r>
              <a:rPr lang="en-US" dirty="0" err="1"/>
              <a:t>hdp</a:t>
            </a:r>
            <a:r>
              <a:rPr lang="en-US" dirty="0"/>
              <a:t> requires a multidisciplinary approach with obstetricians, anesthesiologists, and primary care providers</a:t>
            </a:r>
          </a:p>
        </p:txBody>
      </p:sp>
    </p:spTree>
    <p:extLst>
      <p:ext uri="{BB962C8B-B14F-4D97-AF65-F5344CB8AC3E}">
        <p14:creationId xmlns:p14="http://schemas.microsoft.com/office/powerpoint/2010/main" val="184388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EFC4-DB48-F9B0-E016-01B46309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"/>
            <a:ext cx="10157188" cy="1024128"/>
          </a:xfrm>
        </p:spPr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C6EAA-4999-64FD-E735-7F5BAB42F2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8" y="1024129"/>
            <a:ext cx="10827747" cy="5205983"/>
          </a:xfrm>
        </p:spPr>
        <p:txBody>
          <a:bodyPr>
            <a:normAutofit fontScale="85000" lnSpcReduction="10000"/>
          </a:bodyPr>
          <a:lstStyle/>
          <a:p>
            <a:r>
              <a:rPr lang="en-US" sz="1200" dirty="0" err="1"/>
              <a:t>Garovic</a:t>
            </a:r>
            <a:r>
              <a:rPr lang="en-US" sz="1200" dirty="0"/>
              <a:t>, V. D., </a:t>
            </a:r>
            <a:r>
              <a:rPr lang="en-US" sz="1200" dirty="0" err="1"/>
              <a:t>Dechend</a:t>
            </a:r>
            <a:r>
              <a:rPr lang="en-US" sz="1200" dirty="0"/>
              <a:t>, R., Easterling, T., </a:t>
            </a:r>
            <a:r>
              <a:rPr lang="en-US" sz="1200" dirty="0" err="1"/>
              <a:t>Karumanchi</a:t>
            </a:r>
            <a:r>
              <a:rPr lang="en-US" sz="1200" dirty="0"/>
              <a:t>, S. A., McMurtry Baird, S., Magee, L. A., Rana, S., </a:t>
            </a:r>
            <a:r>
              <a:rPr lang="en-US" sz="1200" dirty="0" err="1"/>
              <a:t>Vermunt</a:t>
            </a:r>
            <a:r>
              <a:rPr lang="en-US" sz="1200" dirty="0"/>
              <a:t>, J. V., &amp; August, P. (2022). Hypertension in pregnancy: Diagnosis, blood pressure goals, and pharmacotherapy: A scientific statement from the American Heart Association. </a:t>
            </a:r>
            <a:r>
              <a:rPr lang="en-US" sz="1200" i="1" dirty="0"/>
              <a:t>Hypertension</a:t>
            </a:r>
            <a:r>
              <a:rPr lang="en-US" sz="1200" dirty="0"/>
              <a:t>, </a:t>
            </a:r>
            <a:r>
              <a:rPr lang="en-US" sz="1200" i="1" dirty="0"/>
              <a:t>79</a:t>
            </a:r>
            <a:r>
              <a:rPr lang="en-US" sz="1200" dirty="0"/>
              <a:t>(2). https://</a:t>
            </a:r>
            <a:r>
              <a:rPr lang="en-US" sz="1200" dirty="0" err="1"/>
              <a:t>doi.org</a:t>
            </a:r>
            <a:r>
              <a:rPr lang="en-US" sz="1200" dirty="0"/>
              <a:t>/10.1161/hyp.0000000000000208 </a:t>
            </a:r>
          </a:p>
          <a:p>
            <a:r>
              <a:rPr lang="en-US" sz="1200" dirty="0"/>
              <a:t>Magee, L. A., Kenny, L., Ananth </a:t>
            </a:r>
            <a:r>
              <a:rPr lang="en-US" sz="1200" dirty="0" err="1"/>
              <a:t>Karumanchi</a:t>
            </a:r>
            <a:r>
              <a:rPr lang="en-US" sz="1200" dirty="0"/>
              <a:t>, S., McCarthy, F., Saito, S., Hall, D. R., Warren, C. E., </a:t>
            </a:r>
            <a:r>
              <a:rPr lang="en-US" sz="1200" dirty="0" err="1"/>
              <a:t>Adoyi</a:t>
            </a:r>
            <a:r>
              <a:rPr lang="en-US" sz="1200" dirty="0"/>
              <a:t>, G., &amp; Mohammed, S. I. (2018). The hypertensive disorders of pregnancy: ISSHP classification, diagnosis and management recommendations for International Practice 2018. </a:t>
            </a:r>
            <a:r>
              <a:rPr lang="en-US" sz="1200" i="1" dirty="0"/>
              <a:t>Pregnancy Hypertension</a:t>
            </a:r>
            <a:r>
              <a:rPr lang="en-US" sz="1200" dirty="0"/>
              <a:t>. https://</a:t>
            </a:r>
            <a:r>
              <a:rPr lang="en-US" sz="1200" dirty="0" err="1"/>
              <a:t>doi.org</a:t>
            </a:r>
            <a:r>
              <a:rPr lang="en-US" sz="1200" dirty="0"/>
              <a:t>/10.1016/j.preghy.2018.01.005 </a:t>
            </a:r>
          </a:p>
          <a:p>
            <a:r>
              <a:rPr lang="en-US" sz="1200" dirty="0"/>
              <a:t>Dennis, A. T. (2012). Management of pre-eclampsia: Issues for </a:t>
            </a:r>
            <a:r>
              <a:rPr lang="en-US" sz="1200" dirty="0" err="1"/>
              <a:t>Anaesthetists</a:t>
            </a:r>
            <a:r>
              <a:rPr lang="en-US" sz="1200" dirty="0"/>
              <a:t>. </a:t>
            </a:r>
            <a:r>
              <a:rPr lang="en-US" sz="1200" i="1" dirty="0" err="1"/>
              <a:t>Anaesthesia</a:t>
            </a:r>
            <a:r>
              <a:rPr lang="en-US" sz="1200" dirty="0"/>
              <a:t>, </a:t>
            </a:r>
            <a:r>
              <a:rPr lang="en-US" sz="1200" i="1" dirty="0"/>
              <a:t>67</a:t>
            </a:r>
            <a:r>
              <a:rPr lang="en-US" sz="1200" dirty="0"/>
              <a:t>(9), 1009–1020. https://</a:t>
            </a:r>
            <a:r>
              <a:rPr lang="en-US" sz="1200" dirty="0" err="1"/>
              <a:t>doi.org</a:t>
            </a:r>
            <a:r>
              <a:rPr lang="en-US" sz="1200" dirty="0"/>
              <a:t>/10.1111/j.1365-2044.2012.07195.x </a:t>
            </a:r>
          </a:p>
          <a:p>
            <a:r>
              <a:rPr lang="en-US" sz="1200" dirty="0"/>
              <a:t>Aya, A. G., </a:t>
            </a:r>
            <a:r>
              <a:rPr lang="en-US" sz="1200" dirty="0" err="1"/>
              <a:t>Mangin</a:t>
            </a:r>
            <a:r>
              <a:rPr lang="en-US" sz="1200" dirty="0"/>
              <a:t>, R., </a:t>
            </a:r>
            <a:r>
              <a:rPr lang="en-US" sz="1200" dirty="0" err="1"/>
              <a:t>Vialles</a:t>
            </a:r>
            <a:r>
              <a:rPr lang="en-US" sz="1200" dirty="0"/>
              <a:t>, N., Ferrer, J.-M., Robert, C., </a:t>
            </a:r>
            <a:r>
              <a:rPr lang="en-US" sz="1200" dirty="0" err="1"/>
              <a:t>Ripart</a:t>
            </a:r>
            <a:r>
              <a:rPr lang="en-US" sz="1200" dirty="0"/>
              <a:t>, J., &amp; de La </a:t>
            </a:r>
            <a:r>
              <a:rPr lang="en-US" sz="1200" dirty="0" err="1"/>
              <a:t>Coussaye</a:t>
            </a:r>
            <a:r>
              <a:rPr lang="en-US" sz="1200" dirty="0"/>
              <a:t>, J.-E. (2003). Patients with severe preeclampsia experience less hypotension during spinal anesthesia for elective cesarean delivery than healthy </a:t>
            </a:r>
            <a:r>
              <a:rPr lang="en-US" sz="1200" dirty="0" err="1"/>
              <a:t>parturients</a:t>
            </a:r>
            <a:r>
              <a:rPr lang="en-US" sz="1200" dirty="0"/>
              <a:t>: A prospective cohort comparison. </a:t>
            </a:r>
            <a:r>
              <a:rPr lang="en-US" sz="1200" i="1" dirty="0"/>
              <a:t>Anesthesia &amp; Analgesia</a:t>
            </a:r>
            <a:r>
              <a:rPr lang="en-US" sz="1200" dirty="0"/>
              <a:t>, 867–872. https://</a:t>
            </a:r>
            <a:r>
              <a:rPr lang="en-US" sz="1200" dirty="0" err="1"/>
              <a:t>doi.org</a:t>
            </a:r>
            <a:r>
              <a:rPr lang="en-US" sz="1200" dirty="0"/>
              <a:t>/10.1213/01.ane.0000073610.23885.f2 </a:t>
            </a:r>
          </a:p>
          <a:p>
            <a:r>
              <a:rPr lang="en-US" sz="1200" dirty="0"/>
              <a:t>Burton, G. J., Redman, C. W., Roberts, J. M., &amp; Moffett, A. (2019). Pre-eclampsia: Pathophysiology and clinical implications. </a:t>
            </a:r>
            <a:r>
              <a:rPr lang="en-US" sz="1200" i="1" dirty="0"/>
              <a:t>BMJ</a:t>
            </a:r>
            <a:r>
              <a:rPr lang="en-US" sz="1200" dirty="0"/>
              <a:t>, l2381. https://</a:t>
            </a:r>
            <a:r>
              <a:rPr lang="en-US" sz="1200" dirty="0" err="1"/>
              <a:t>doi.org</a:t>
            </a:r>
            <a:r>
              <a:rPr lang="en-US" sz="1200" dirty="0"/>
              <a:t>/10.1136/bmj.l2381 </a:t>
            </a:r>
          </a:p>
          <a:p>
            <a:r>
              <a:rPr lang="en-US" sz="1200" dirty="0"/>
              <a:t>Spinal anesthesia in severe preeclampsia. (2013). </a:t>
            </a:r>
            <a:r>
              <a:rPr lang="en-US" sz="1200" i="1" dirty="0"/>
              <a:t>Anesthesia &amp; Analgesia</a:t>
            </a:r>
            <a:r>
              <a:rPr lang="en-US" sz="1200" dirty="0"/>
              <a:t>, </a:t>
            </a:r>
            <a:r>
              <a:rPr lang="en-US" sz="1200" i="1" dirty="0"/>
              <a:t>117</a:t>
            </a:r>
            <a:r>
              <a:rPr lang="en-US" sz="1200" dirty="0"/>
              <a:t>(5), 1263. https://</a:t>
            </a:r>
            <a:r>
              <a:rPr lang="en-US" sz="1200" dirty="0" err="1"/>
              <a:t>doi.org</a:t>
            </a:r>
            <a:r>
              <a:rPr lang="en-US" sz="1200" dirty="0"/>
              <a:t>/10.1213/01.ane.0000437145.25020.81 </a:t>
            </a:r>
          </a:p>
          <a:p>
            <a:r>
              <a:rPr lang="en-US" sz="1200" dirty="0" err="1"/>
              <a:t>Visalyaputra</a:t>
            </a:r>
            <a:r>
              <a:rPr lang="en-US" sz="1200" dirty="0"/>
              <a:t>, S., </a:t>
            </a:r>
            <a:r>
              <a:rPr lang="en-US" sz="1200" dirty="0" err="1"/>
              <a:t>Rodanant</a:t>
            </a:r>
            <a:r>
              <a:rPr lang="en-US" sz="1200" dirty="0"/>
              <a:t>, O., </a:t>
            </a:r>
            <a:r>
              <a:rPr lang="en-US" sz="1200" dirty="0" err="1"/>
              <a:t>Somboonviboon</a:t>
            </a:r>
            <a:r>
              <a:rPr lang="en-US" sz="1200" dirty="0"/>
              <a:t>, W., </a:t>
            </a:r>
            <a:r>
              <a:rPr lang="en-US" sz="1200" dirty="0" err="1"/>
              <a:t>Tantivitayatan</a:t>
            </a:r>
            <a:r>
              <a:rPr lang="en-US" sz="1200" dirty="0"/>
              <a:t>, K., </a:t>
            </a:r>
            <a:r>
              <a:rPr lang="en-US" sz="1200" dirty="0" err="1"/>
              <a:t>Thienthong</a:t>
            </a:r>
            <a:r>
              <a:rPr lang="en-US" sz="1200" dirty="0"/>
              <a:t>, S., &amp; </a:t>
            </a:r>
            <a:r>
              <a:rPr lang="en-US" sz="1200" dirty="0" err="1"/>
              <a:t>Saengchote</a:t>
            </a:r>
            <a:r>
              <a:rPr lang="en-US" sz="1200" dirty="0"/>
              <a:t>, W. (2005). Spinal versus epidural anesthesia for cesarean delivery in severe preeclampsia: A prospective randomized, Multicenter Study. </a:t>
            </a:r>
            <a:r>
              <a:rPr lang="en-US" sz="1200" i="1" dirty="0"/>
              <a:t>Anesthesia &amp; Analgesia</a:t>
            </a:r>
            <a:r>
              <a:rPr lang="en-US" sz="1200" dirty="0"/>
              <a:t>, </a:t>
            </a:r>
            <a:r>
              <a:rPr lang="en-US" sz="1200" i="1" dirty="0"/>
              <a:t>101</a:t>
            </a:r>
            <a:r>
              <a:rPr lang="en-US" sz="1200" dirty="0"/>
              <a:t>(3), 862–868. https://</a:t>
            </a:r>
            <a:r>
              <a:rPr lang="en-US" sz="1200" dirty="0" err="1"/>
              <a:t>doi.org</a:t>
            </a:r>
            <a:r>
              <a:rPr lang="en-US" sz="1200" dirty="0"/>
              <a:t>/10.1213/01.ane.0000160535.95678.34 </a:t>
            </a:r>
          </a:p>
          <a:p>
            <a:r>
              <a:rPr lang="en-US" sz="1200" dirty="0"/>
              <a:t>Cheng, C., Liao, A. H.-W., Chen, C.-Y., Lin, Y.-C., &amp; Kang, Y.-N. (2021). A systematic review with network meta-analysis on Mono strategy of </a:t>
            </a:r>
            <a:r>
              <a:rPr lang="en-US" sz="1200" dirty="0" err="1"/>
              <a:t>anaesthesia</a:t>
            </a:r>
            <a:r>
              <a:rPr lang="en-US" sz="1200" dirty="0"/>
              <a:t> for preeclampsia in caesarean section. </a:t>
            </a:r>
            <a:r>
              <a:rPr lang="en-US" sz="1200" i="1" dirty="0"/>
              <a:t>Scientific Reports</a:t>
            </a:r>
            <a:r>
              <a:rPr lang="en-US" sz="1200" dirty="0"/>
              <a:t>, </a:t>
            </a:r>
            <a:r>
              <a:rPr lang="en-US" sz="1200" i="1" dirty="0"/>
              <a:t>11</a:t>
            </a:r>
            <a:r>
              <a:rPr lang="en-US" sz="1200" dirty="0"/>
              <a:t>(1). https://</a:t>
            </a:r>
            <a:r>
              <a:rPr lang="en-US" sz="1200" dirty="0" err="1"/>
              <a:t>doi.org</a:t>
            </a:r>
            <a:r>
              <a:rPr lang="en-US" sz="1200" dirty="0"/>
              <a:t>/10.1038/s41598-021-85179-5 </a:t>
            </a:r>
          </a:p>
          <a:p>
            <a:r>
              <a:rPr lang="en-US" sz="1200" dirty="0" err="1"/>
              <a:t>Bellos</a:t>
            </a:r>
            <a:r>
              <a:rPr lang="en-US" sz="1200" dirty="0"/>
              <a:t>, I., </a:t>
            </a:r>
            <a:r>
              <a:rPr lang="en-US" sz="1200" dirty="0" err="1"/>
              <a:t>Pergialiotis</a:t>
            </a:r>
            <a:r>
              <a:rPr lang="en-US" sz="1200" dirty="0"/>
              <a:t>, V., </a:t>
            </a:r>
            <a:r>
              <a:rPr lang="en-US" sz="1200" dirty="0" err="1"/>
              <a:t>Antsaklis</a:t>
            </a:r>
            <a:r>
              <a:rPr lang="en-US" sz="1200" dirty="0"/>
              <a:t>, A., </a:t>
            </a:r>
            <a:r>
              <a:rPr lang="en-US" sz="1200" dirty="0" err="1"/>
              <a:t>Loutradis</a:t>
            </a:r>
            <a:r>
              <a:rPr lang="en-US" sz="1200" dirty="0"/>
              <a:t>, D., &amp; Daskalakis, G. (2020). Safety of non‐steroidal anti‐inflammatory drugs in postpartum period in women with hypertensive disorders of pregnancy: Systematic review and meta‐analysis. </a:t>
            </a:r>
            <a:r>
              <a:rPr lang="en-US" sz="1200" i="1" dirty="0"/>
              <a:t>Ultrasound in Obstetrics &amp; Gynecology</a:t>
            </a:r>
            <a:r>
              <a:rPr lang="en-US" sz="1200" dirty="0"/>
              <a:t>, </a:t>
            </a:r>
            <a:r>
              <a:rPr lang="en-US" sz="1200" i="1" dirty="0"/>
              <a:t>56</a:t>
            </a:r>
            <a:r>
              <a:rPr lang="en-US" sz="1200" dirty="0"/>
              <a:t>(3), 329–339. https://</a:t>
            </a:r>
            <a:r>
              <a:rPr lang="en-US" sz="1200" dirty="0" err="1"/>
              <a:t>doi.org</a:t>
            </a:r>
            <a:r>
              <a:rPr lang="en-US" sz="1200" dirty="0"/>
              <a:t>/10.1002/uog.21997 </a:t>
            </a:r>
          </a:p>
          <a:p>
            <a:r>
              <a:rPr lang="en-US" sz="1100" dirty="0">
                <a:effectLst/>
              </a:rPr>
              <a:t>Hurrell, A., </a:t>
            </a:r>
            <a:r>
              <a:rPr lang="en-US" sz="1100" dirty="0" err="1">
                <a:effectLst/>
              </a:rPr>
              <a:t>Duhig</a:t>
            </a:r>
            <a:r>
              <a:rPr lang="en-US" sz="1100" dirty="0">
                <a:effectLst/>
              </a:rPr>
              <a:t>, K., </a:t>
            </a:r>
            <a:r>
              <a:rPr lang="en-US" sz="1100" dirty="0" err="1">
                <a:effectLst/>
              </a:rPr>
              <a:t>Vandermolen</a:t>
            </a:r>
            <a:r>
              <a:rPr lang="en-US" sz="1100" dirty="0">
                <a:effectLst/>
              </a:rPr>
              <a:t>, B., &amp; </a:t>
            </a:r>
            <a:r>
              <a:rPr lang="en-US" sz="1100" dirty="0" err="1">
                <a:effectLst/>
              </a:rPr>
              <a:t>Shennan</a:t>
            </a:r>
            <a:r>
              <a:rPr lang="en-US" sz="1100" dirty="0">
                <a:effectLst/>
              </a:rPr>
              <a:t>, A. (2020). Recent advances in the diagnosis and management of pre-eclampsia. </a:t>
            </a:r>
            <a:r>
              <a:rPr lang="en-US" sz="1100" i="1" dirty="0">
                <a:effectLst/>
              </a:rPr>
              <a:t>Faculty Reviews</a:t>
            </a:r>
            <a:r>
              <a:rPr lang="en-US" sz="1100" dirty="0">
                <a:effectLst/>
              </a:rPr>
              <a:t>, </a:t>
            </a:r>
            <a:r>
              <a:rPr lang="en-US" sz="1100" i="1" dirty="0">
                <a:effectLst/>
              </a:rPr>
              <a:t>9</a:t>
            </a:r>
            <a:r>
              <a:rPr lang="en-US" sz="1100" dirty="0">
                <a:effectLst/>
              </a:rPr>
              <a:t>. https://</a:t>
            </a:r>
            <a:r>
              <a:rPr lang="en-US" sz="1100" dirty="0" err="1">
                <a:effectLst/>
              </a:rPr>
              <a:t>doi.org</a:t>
            </a:r>
            <a:r>
              <a:rPr lang="en-US" sz="1100" dirty="0">
                <a:effectLst/>
              </a:rPr>
              <a:t>/10.12703/b/9-10 </a:t>
            </a:r>
          </a:p>
          <a:p>
            <a:r>
              <a:rPr lang="en-US" sz="1050" dirty="0">
                <a:effectLst/>
              </a:rPr>
              <a:t>Chang, K.-J., </a:t>
            </a:r>
            <a:r>
              <a:rPr lang="en-US" sz="1050" dirty="0" err="1">
                <a:effectLst/>
              </a:rPr>
              <a:t>Seow</a:t>
            </a:r>
            <a:r>
              <a:rPr lang="en-US" sz="1050" dirty="0">
                <a:effectLst/>
              </a:rPr>
              <a:t>, K.-M., &amp; Chen, K.-H. (2023). Preeclampsia: Recent advances in predicting, preventing, and managing the maternal and fetal life-threatening condition. </a:t>
            </a:r>
            <a:r>
              <a:rPr lang="en-US" sz="1050" i="1" dirty="0">
                <a:effectLst/>
              </a:rPr>
              <a:t>International Journal of Environmental Research and Public Health</a:t>
            </a:r>
            <a:r>
              <a:rPr lang="en-US" sz="1050" dirty="0">
                <a:effectLst/>
              </a:rPr>
              <a:t>, </a:t>
            </a:r>
            <a:r>
              <a:rPr lang="en-US" sz="1050" i="1" dirty="0">
                <a:effectLst/>
              </a:rPr>
              <a:t>20</a:t>
            </a:r>
            <a:r>
              <a:rPr lang="en-US" sz="1050" dirty="0">
                <a:effectLst/>
              </a:rPr>
              <a:t>(4), 2994. https://</a:t>
            </a:r>
            <a:r>
              <a:rPr lang="en-US" sz="1050" dirty="0" err="1">
                <a:effectLst/>
              </a:rPr>
              <a:t>doi.org</a:t>
            </a:r>
            <a:r>
              <a:rPr lang="en-US" sz="1050" dirty="0">
                <a:effectLst/>
              </a:rPr>
              <a:t>/10.3390/ijerph20042994 </a:t>
            </a:r>
          </a:p>
          <a:p>
            <a:endParaRPr lang="en-US" sz="1100" dirty="0">
              <a:effectLst/>
            </a:endParaRP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746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2A7B7-E2E7-3D1C-998D-1A6CA67E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Preeclampsia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29E8-7B2D-EE6B-A6A5-8197F26DB6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306" y="2093496"/>
            <a:ext cx="10847294" cy="397561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htn</a:t>
            </a:r>
            <a:r>
              <a:rPr lang="en-US" dirty="0"/>
              <a:t> presenting after 20 weeks gestation accompanied by </a:t>
            </a:r>
            <a:r>
              <a:rPr lang="en-US" i="1" dirty="0"/>
              <a:t>at least one of the following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Proteinuria</a:t>
            </a:r>
          </a:p>
          <a:p>
            <a:pPr lvl="1"/>
            <a:r>
              <a:rPr lang="en-US" dirty="0"/>
              <a:t>Acute kidney injury</a:t>
            </a:r>
          </a:p>
          <a:p>
            <a:pPr lvl="2"/>
            <a:r>
              <a:rPr lang="en-US" dirty="0"/>
              <a:t>Proteinuria is screening test for diagnosis (urine </a:t>
            </a:r>
            <a:r>
              <a:rPr lang="en-US" i="1" dirty="0"/>
              <a:t>protein/creatinine ratio &gt; 0.3 mg/dl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Liver involvement (alt/</a:t>
            </a:r>
            <a:r>
              <a:rPr lang="en-US" dirty="0" err="1"/>
              <a:t>ast</a:t>
            </a:r>
            <a:r>
              <a:rPr lang="en-US" dirty="0"/>
              <a:t> &gt; 40 </a:t>
            </a:r>
            <a:r>
              <a:rPr lang="en-US" dirty="0" err="1"/>
              <a:t>iu</a:t>
            </a:r>
            <a:r>
              <a:rPr lang="en-US" dirty="0"/>
              <a:t>/L or right upper quadrant pain)</a:t>
            </a:r>
          </a:p>
          <a:p>
            <a:pPr lvl="1"/>
            <a:r>
              <a:rPr lang="en-US" dirty="0"/>
              <a:t>Neurological complications ( eclampsia, headache, visual changes, stroke)</a:t>
            </a:r>
          </a:p>
          <a:p>
            <a:pPr lvl="1"/>
            <a:r>
              <a:rPr lang="en-US" dirty="0"/>
              <a:t>Hematology perturbances (low platelets, elevated </a:t>
            </a:r>
            <a:r>
              <a:rPr lang="en-US" dirty="0" err="1"/>
              <a:t>pt</a:t>
            </a:r>
            <a:r>
              <a:rPr lang="en-US" dirty="0"/>
              <a:t>/</a:t>
            </a:r>
            <a:r>
              <a:rPr lang="en-US" dirty="0" err="1"/>
              <a:t>ptt</a:t>
            </a:r>
            <a:r>
              <a:rPr lang="en-US" dirty="0"/>
              <a:t>, hemolysis)</a:t>
            </a:r>
          </a:p>
          <a:p>
            <a:pPr lvl="1"/>
            <a:r>
              <a:rPr lang="en-US" dirty="0"/>
              <a:t>Uteroplacental dysfunction</a:t>
            </a:r>
          </a:p>
          <a:p>
            <a:pPr lvl="2"/>
            <a:r>
              <a:rPr lang="en-US" dirty="0"/>
              <a:t>Fetal growth restriction</a:t>
            </a:r>
          </a:p>
          <a:p>
            <a:pPr lvl="2"/>
            <a:r>
              <a:rPr lang="en-US" dirty="0"/>
              <a:t>Abnormal umbilical artery doppler waveforms</a:t>
            </a:r>
          </a:p>
          <a:p>
            <a:pPr lvl="1"/>
            <a:r>
              <a:rPr lang="en-US" dirty="0"/>
              <a:t>Edema – historical diagnostic criterion but removed around 2000</a:t>
            </a:r>
          </a:p>
        </p:txBody>
      </p:sp>
    </p:spTree>
    <p:extLst>
      <p:ext uri="{BB962C8B-B14F-4D97-AF65-F5344CB8AC3E}">
        <p14:creationId xmlns:p14="http://schemas.microsoft.com/office/powerpoint/2010/main" val="16557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3B98-C323-4D65-7F85-E4A54288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6117"/>
            <a:ext cx="10364451" cy="1304693"/>
          </a:xfrm>
        </p:spPr>
        <p:txBody>
          <a:bodyPr/>
          <a:lstStyle/>
          <a:p>
            <a:r>
              <a:rPr lang="en-US" dirty="0"/>
              <a:t>Preeclampsia: 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782A-91A7-07B3-0BE3-4DFCC72132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377" y="1123720"/>
            <a:ext cx="11106614" cy="5067760"/>
          </a:xfrm>
        </p:spPr>
        <p:txBody>
          <a:bodyPr>
            <a:normAutofit/>
          </a:bodyPr>
          <a:lstStyle/>
          <a:p>
            <a:r>
              <a:rPr lang="en-US" dirty="0"/>
              <a:t>Preeclampsia is a spectrum of disease</a:t>
            </a:r>
          </a:p>
          <a:p>
            <a:pPr lvl="1"/>
            <a:r>
              <a:rPr lang="en-US" dirty="0"/>
              <a:t>Big range in severity of disease and organ systems involved</a:t>
            </a:r>
          </a:p>
          <a:p>
            <a:pPr lvl="1"/>
            <a:r>
              <a:rPr lang="en-US" dirty="0"/>
              <a:t>Varied clinical presentations make diagnosis tricky </a:t>
            </a:r>
          </a:p>
          <a:p>
            <a:r>
              <a:rPr lang="en-US" dirty="0"/>
              <a:t>Most agree that preeclampsia is caused in large part by </a:t>
            </a:r>
            <a:r>
              <a:rPr lang="en-US" b="1" i="1" dirty="0"/>
              <a:t>placental pathology</a:t>
            </a:r>
          </a:p>
          <a:p>
            <a:pPr lvl="1"/>
            <a:r>
              <a:rPr lang="en-US" dirty="0"/>
              <a:t>In “normal” pregnancy, extravillous trophoblasts (EVT) migrate to uterine spiral arteries</a:t>
            </a:r>
          </a:p>
          <a:p>
            <a:pPr lvl="2"/>
            <a:r>
              <a:rPr lang="en-US" dirty="0"/>
              <a:t>Spiral arteries are the terminal branches of endometrial vascular that supply placenta</a:t>
            </a:r>
          </a:p>
          <a:p>
            <a:pPr lvl="2"/>
            <a:r>
              <a:rPr lang="en-US" dirty="0" err="1"/>
              <a:t>Evt</a:t>
            </a:r>
            <a:r>
              <a:rPr lang="en-US" dirty="0"/>
              <a:t> essential for </a:t>
            </a:r>
            <a:r>
              <a:rPr lang="en-US" i="1" dirty="0"/>
              <a:t>spiral artery remodeling</a:t>
            </a:r>
            <a:r>
              <a:rPr lang="en-US" dirty="0"/>
              <a:t>, which increases diameter of spiral arteries</a:t>
            </a:r>
          </a:p>
          <a:p>
            <a:pPr lvl="2"/>
            <a:r>
              <a:rPr lang="en-US" dirty="0"/>
              <a:t>Remodeling decreases resistance to flow, making the placenta a low resistance circuit</a:t>
            </a:r>
          </a:p>
          <a:p>
            <a:pPr lvl="1"/>
            <a:r>
              <a:rPr lang="en-US" dirty="0"/>
              <a:t>In preeclampsia, </a:t>
            </a:r>
            <a:r>
              <a:rPr lang="en-US" dirty="0" err="1"/>
              <a:t>evt</a:t>
            </a:r>
            <a:r>
              <a:rPr lang="en-US" dirty="0"/>
              <a:t> do not fully remodel spiral arteries,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more resistance to blood flow</a:t>
            </a:r>
          </a:p>
          <a:p>
            <a:pPr lvl="2"/>
            <a:r>
              <a:rPr lang="en-US" dirty="0"/>
              <a:t>Placental perfusion compromised </a:t>
            </a:r>
            <a:r>
              <a:rPr lang="en-US" dirty="0">
                <a:sym typeface="Wingdings" pitchFamily="2" charset="2"/>
              </a:rPr>
              <a:t> stressed placenta</a:t>
            </a:r>
          </a:p>
          <a:p>
            <a:pPr lvl="2"/>
            <a:r>
              <a:rPr lang="en-US" dirty="0">
                <a:sym typeface="Wingdings" pitchFamily="2" charset="2"/>
              </a:rPr>
              <a:t>Stressed placenta releases “inflammatory mediators” into maternal circulation</a:t>
            </a:r>
          </a:p>
          <a:p>
            <a:pPr lvl="2"/>
            <a:r>
              <a:rPr lang="en-US" dirty="0">
                <a:sym typeface="Wingdings" pitchFamily="2" charset="2"/>
              </a:rPr>
              <a:t>Vasoconstriction and endothelial damage result  HTN and organ impairment</a:t>
            </a:r>
          </a:p>
          <a:p>
            <a:pPr lvl="2"/>
            <a:r>
              <a:rPr lang="en-US" dirty="0"/>
              <a:t>Low fetal perfusion </a:t>
            </a:r>
            <a:r>
              <a:rPr lang="en-US" dirty="0">
                <a:sym typeface="Wingdings" pitchFamily="2" charset="2"/>
              </a:rPr>
              <a:t> fetal growth restriction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7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06098560-D796-67BD-AC8E-7540647D4197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492476" y="837282"/>
            <a:ext cx="9207047" cy="488047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25576D-DAF6-B2D4-5E00-BDDE69478BD1}"/>
              </a:ext>
            </a:extLst>
          </p:cNvPr>
          <p:cNvSpPr txBox="1"/>
          <p:nvPr/>
        </p:nvSpPr>
        <p:spPr>
          <a:xfrm>
            <a:off x="8522898" y="6512945"/>
            <a:ext cx="394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coreem.net</a:t>
            </a:r>
            <a:r>
              <a:rPr lang="en-US" sz="1200" dirty="0"/>
              <a:t>/core/preeclampsia-and-eclampsia/</a:t>
            </a:r>
          </a:p>
        </p:txBody>
      </p:sp>
    </p:spTree>
    <p:extLst>
      <p:ext uri="{BB962C8B-B14F-4D97-AF65-F5344CB8AC3E}">
        <p14:creationId xmlns:p14="http://schemas.microsoft.com/office/powerpoint/2010/main" val="388029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A72A4D2-F594-0D1F-54E6-FA31B277B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4" t="1" b="1116"/>
          <a:stretch/>
        </p:blipFill>
        <p:spPr>
          <a:xfrm>
            <a:off x="5568057" y="851353"/>
            <a:ext cx="5886439" cy="509775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8BA1A9B-13C2-631A-2A19-BF814AADC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4405" y="2071172"/>
            <a:ext cx="5303652" cy="437839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Spiral arteries do not dilate and remodel</a:t>
            </a:r>
          </a:p>
          <a:p>
            <a:r>
              <a:rPr lang="en-US" sz="1800" dirty="0"/>
              <a:t>Increased resistance to blood flow</a:t>
            </a:r>
          </a:p>
          <a:p>
            <a:r>
              <a:rPr lang="en-US" sz="1800" dirty="0"/>
              <a:t>Stressed placenta</a:t>
            </a:r>
          </a:p>
          <a:p>
            <a:r>
              <a:rPr lang="en-US" sz="1800" dirty="0"/>
              <a:t>Placenta releases inflammatory factors</a:t>
            </a:r>
          </a:p>
          <a:p>
            <a:r>
              <a:rPr lang="en-US" sz="1800" dirty="0"/>
              <a:t>Maternal vasoconstriction and endothelial damage</a:t>
            </a:r>
            <a:endParaRPr lang="en-US" sz="1600" dirty="0"/>
          </a:p>
          <a:p>
            <a:pPr lvl="1"/>
            <a:r>
              <a:rPr lang="en-US" sz="1600" dirty="0"/>
              <a:t>Hypertension</a:t>
            </a:r>
          </a:p>
          <a:p>
            <a:pPr lvl="1"/>
            <a:r>
              <a:rPr lang="en-US" sz="1600" dirty="0"/>
              <a:t>Potential injury to</a:t>
            </a:r>
          </a:p>
          <a:p>
            <a:pPr lvl="2"/>
            <a:r>
              <a:rPr lang="en-US" sz="1400" dirty="0"/>
              <a:t>Kidney</a:t>
            </a:r>
          </a:p>
          <a:p>
            <a:pPr lvl="2"/>
            <a:r>
              <a:rPr lang="en-US" sz="1400" dirty="0"/>
              <a:t>Liver</a:t>
            </a:r>
          </a:p>
          <a:p>
            <a:pPr lvl="2"/>
            <a:r>
              <a:rPr lang="en-US" sz="1400" dirty="0"/>
              <a:t>Lungs</a:t>
            </a:r>
          </a:p>
          <a:p>
            <a:pPr lvl="2"/>
            <a:r>
              <a:rPr lang="en-US" sz="1400" dirty="0"/>
              <a:t>Brain</a:t>
            </a:r>
          </a:p>
          <a:p>
            <a:pPr lvl="2"/>
            <a:r>
              <a:rPr lang="en-US" sz="1400" dirty="0"/>
              <a:t>Hematology ( ↓ platelets, hemolysis)</a:t>
            </a:r>
          </a:p>
          <a:p>
            <a:pPr lvl="2"/>
            <a:r>
              <a:rPr lang="en-US" sz="1400" dirty="0"/>
              <a:t>Disseminated intravascular coagulation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D96994-0C65-2268-5F34-EC09606B2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Pathology of preeclampsia</a:t>
            </a:r>
          </a:p>
        </p:txBody>
      </p:sp>
    </p:spTree>
    <p:extLst>
      <p:ext uri="{BB962C8B-B14F-4D97-AF65-F5344CB8AC3E}">
        <p14:creationId xmlns:p14="http://schemas.microsoft.com/office/powerpoint/2010/main" val="180318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64A148-5BAF-5E69-2741-730F5480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2"/>
            <a:ext cx="10364451" cy="1596177"/>
          </a:xfrm>
        </p:spPr>
        <p:txBody>
          <a:bodyPr/>
          <a:lstStyle/>
          <a:p>
            <a:r>
              <a:rPr lang="en-US" dirty="0"/>
              <a:t>Possible pathways &amp; mechanisms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B4A12F-C237-7262-8F76-4ACC1F1748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5582"/>
            <a:ext cx="10363826" cy="4215617"/>
          </a:xfrm>
        </p:spPr>
        <p:txBody>
          <a:bodyPr/>
          <a:lstStyle/>
          <a:p>
            <a:r>
              <a:rPr lang="en-US" b="1" dirty="0"/>
              <a:t>Failure of maternal vascular adaptation</a:t>
            </a:r>
          </a:p>
          <a:p>
            <a:pPr lvl="1"/>
            <a:r>
              <a:rPr lang="en-US" dirty="0"/>
              <a:t>Circulating cytokines and growth factors at abnormal levels may inhibit normal calcium signaling events and damage cell-cell contacts of endothelium</a:t>
            </a:r>
          </a:p>
          <a:p>
            <a:pPr lvl="1"/>
            <a:r>
              <a:rPr lang="en-US" dirty="0"/>
              <a:t>Decreased production or availability of nitric oxide </a:t>
            </a:r>
            <a:r>
              <a:rPr lang="en-US" dirty="0">
                <a:sym typeface="Wingdings" pitchFamily="2" charset="2"/>
              </a:rPr>
              <a:t> vasoconstriction</a:t>
            </a:r>
          </a:p>
          <a:p>
            <a:r>
              <a:rPr lang="en-US" b="1" dirty="0">
                <a:sym typeface="Wingdings" pitchFamily="2" charset="2"/>
              </a:rPr>
              <a:t>Dysregulation of the renin-angiotensin system (RAS)</a:t>
            </a:r>
          </a:p>
          <a:p>
            <a:pPr lvl="1"/>
            <a:r>
              <a:rPr lang="en-US" dirty="0">
                <a:sym typeface="Wingdings" pitchFamily="2" charset="2"/>
              </a:rPr>
              <a:t>Angiotensin receptor autoantibodies may induce calcium signaling and be associated with increased TNF-𝛂, causing damage to endothelium</a:t>
            </a:r>
          </a:p>
          <a:p>
            <a:r>
              <a:rPr lang="en-US" b="1" dirty="0"/>
              <a:t>Oxidative stress</a:t>
            </a:r>
          </a:p>
          <a:p>
            <a:pPr lvl="1"/>
            <a:r>
              <a:rPr lang="en-US" dirty="0"/>
              <a:t>Oxidative stress in placenta may increase circulating placental debris, damaging endothelial cells</a:t>
            </a:r>
          </a:p>
        </p:txBody>
      </p:sp>
    </p:spTree>
    <p:extLst>
      <p:ext uri="{BB962C8B-B14F-4D97-AF65-F5344CB8AC3E}">
        <p14:creationId xmlns:p14="http://schemas.microsoft.com/office/powerpoint/2010/main" val="316483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EA3A11F-603E-66A3-5256-82BA850D5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2" y="661721"/>
            <a:ext cx="10466717" cy="52333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E19B82-2B31-4ABA-C22B-76F9B58079A9}"/>
              </a:ext>
            </a:extLst>
          </p:cNvPr>
          <p:cNvSpPr txBox="1"/>
          <p:nvPr/>
        </p:nvSpPr>
        <p:spPr>
          <a:xfrm>
            <a:off x="7444596" y="6004088"/>
            <a:ext cx="6455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www.medcomic.com</a:t>
            </a:r>
            <a:r>
              <a:rPr lang="en-US" sz="1200" dirty="0"/>
              <a:t>/</a:t>
            </a:r>
            <a:r>
              <a:rPr lang="en-US" sz="1200" dirty="0" err="1"/>
              <a:t>medcomic</a:t>
            </a:r>
            <a:r>
              <a:rPr lang="en-US" sz="1200" dirty="0"/>
              <a:t>/preeclampsia-</a:t>
            </a:r>
            <a:r>
              <a:rPr lang="en-US" sz="1200" dirty="0" err="1"/>
              <a:t>pathophysiologyPET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704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18C3-C85E-2475-1820-37BB23E4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84857"/>
            <a:ext cx="10364451" cy="1596177"/>
          </a:xfrm>
        </p:spPr>
        <p:txBody>
          <a:bodyPr/>
          <a:lstStyle/>
          <a:p>
            <a:r>
              <a:rPr lang="en-US" dirty="0"/>
              <a:t>Preeclampsia: incidence and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0075C-91BB-1C14-9799-BCABD3F61A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83212"/>
            <a:ext cx="10621734" cy="4949014"/>
          </a:xfrm>
        </p:spPr>
        <p:txBody>
          <a:bodyPr>
            <a:normAutofit/>
          </a:bodyPr>
          <a:lstStyle/>
          <a:p>
            <a:r>
              <a:rPr lang="en-US" dirty="0"/>
              <a:t>Incidence estimated to be from 5-8% of all pregnancies</a:t>
            </a:r>
          </a:p>
          <a:p>
            <a:r>
              <a:rPr lang="en-US" dirty="0"/>
              <a:t>Risk factors – high risk patients treated with low dose aspirin to reduce PET and pre-term birth risk</a:t>
            </a:r>
          </a:p>
          <a:p>
            <a:pPr lvl="1"/>
            <a:r>
              <a:rPr lang="en-US" b="1" dirty="0"/>
              <a:t>Strong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chronic hypertension </a:t>
            </a:r>
          </a:p>
          <a:p>
            <a:pPr lvl="2"/>
            <a:r>
              <a:rPr lang="en-US" dirty="0"/>
              <a:t>history of preeclampsia</a:t>
            </a:r>
          </a:p>
          <a:p>
            <a:pPr lvl="2"/>
            <a:r>
              <a:rPr lang="en-US" dirty="0"/>
              <a:t>Antiphospholipid antibody syndrome and systemic lupus erythematosus</a:t>
            </a:r>
          </a:p>
          <a:p>
            <a:pPr lvl="2"/>
            <a:r>
              <a:rPr lang="en-US" dirty="0"/>
              <a:t>diabetes</a:t>
            </a:r>
          </a:p>
          <a:p>
            <a:pPr lvl="2"/>
            <a:r>
              <a:rPr lang="en-US" dirty="0"/>
              <a:t>Chronic renal disease</a:t>
            </a:r>
          </a:p>
          <a:p>
            <a:pPr lvl="2"/>
            <a:r>
              <a:rPr lang="en-US" dirty="0"/>
              <a:t>Young maternal age &lt; 25</a:t>
            </a:r>
          </a:p>
          <a:p>
            <a:pPr lvl="1"/>
            <a:r>
              <a:rPr lang="en-US" b="1" dirty="0"/>
              <a:t>Moderate</a:t>
            </a:r>
          </a:p>
          <a:p>
            <a:pPr lvl="2"/>
            <a:r>
              <a:rPr lang="en-US" dirty="0"/>
              <a:t>Nulliparity, advance maternal age, multiple gestation, obesity, assisted reproductive technology, family history of PET, vaginal bleeds early in pregnancy</a:t>
            </a:r>
          </a:p>
        </p:txBody>
      </p:sp>
    </p:spTree>
    <p:extLst>
      <p:ext uri="{BB962C8B-B14F-4D97-AF65-F5344CB8AC3E}">
        <p14:creationId xmlns:p14="http://schemas.microsoft.com/office/powerpoint/2010/main" val="372823131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{C42C379B-BDD1-DF45-B354-15BD1007E120}tf10001073</Template>
  <TotalTime>108</TotalTime>
  <Words>3185</Words>
  <Application>Microsoft Macintosh PowerPoint</Application>
  <PresentationFormat>Widescreen</PresentationFormat>
  <Paragraphs>337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</vt:lpstr>
      <vt:lpstr>Tw Cen MT</vt:lpstr>
      <vt:lpstr>Droplet</vt:lpstr>
      <vt:lpstr>Anesthetic Considerations for Patients with Preeclampsia </vt:lpstr>
      <vt:lpstr>Introduction</vt:lpstr>
      <vt:lpstr>Preeclampsia defined</vt:lpstr>
      <vt:lpstr>Preeclampsia: pathophysiology</vt:lpstr>
      <vt:lpstr>PowerPoint Presentation</vt:lpstr>
      <vt:lpstr>Pathology of preeclampsia</vt:lpstr>
      <vt:lpstr>Possible pathways &amp; mechanisms</vt:lpstr>
      <vt:lpstr>PowerPoint Presentation</vt:lpstr>
      <vt:lpstr>Preeclampsia: incidence and risk factors</vt:lpstr>
      <vt:lpstr>Preeclampsia: severe features </vt:lpstr>
      <vt:lpstr>Preeclampsia: treatment and management</vt:lpstr>
      <vt:lpstr>Severe range blood pressure: why we care!</vt:lpstr>
      <vt:lpstr>Edema: no longer diagnostic but still important</vt:lpstr>
      <vt:lpstr>Hematologic severe features: why we care</vt:lpstr>
      <vt:lpstr>Eclampsia: seizure prevention and treatment</vt:lpstr>
      <vt:lpstr>Magnesium: side effects and anesthetic implications</vt:lpstr>
      <vt:lpstr>Labor analgesia in preeclampsia</vt:lpstr>
      <vt:lpstr>Lumbar epidural safety in preeclampsia</vt:lpstr>
      <vt:lpstr>Anesthesia for c-section in preeclampsia</vt:lpstr>
      <vt:lpstr>Spinal vs. epidural anesthesia</vt:lpstr>
      <vt:lpstr>General anesthesia for c-section: why we don’t love it</vt:lpstr>
      <vt:lpstr>General anesthesia: indications </vt:lpstr>
      <vt:lpstr>General anesthesia &amp; preeclampsia: goals</vt:lpstr>
      <vt:lpstr>Uterine tone &amp; hemorrhage in preeclampsia</vt:lpstr>
      <vt:lpstr>Post c-section analgesia</vt:lpstr>
      <vt:lpstr>Review of anesthesia approach in preeclampsia</vt:lpstr>
      <vt:lpstr>Final thoughts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Anesthetic Considerations for Patients with Preeclampsia </dc:title>
  <dc:creator>Lawrence Weinstein</dc:creator>
  <cp:lastModifiedBy>Lawrence Weinstein</cp:lastModifiedBy>
  <cp:revision>4</cp:revision>
  <dcterms:created xsi:type="dcterms:W3CDTF">2023-08-01T18:20:48Z</dcterms:created>
  <dcterms:modified xsi:type="dcterms:W3CDTF">2023-08-01T20:09:33Z</dcterms:modified>
</cp:coreProperties>
</file>